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9" r:id="rId4"/>
    <p:sldId id="260" r:id="rId5"/>
    <p:sldId id="261" r:id="rId6"/>
    <p:sldId id="267" r:id="rId7"/>
    <p:sldId id="264" r:id="rId8"/>
    <p:sldId id="282" r:id="rId9"/>
    <p:sldId id="270" r:id="rId10"/>
    <p:sldId id="273" r:id="rId11"/>
    <p:sldId id="294" r:id="rId12"/>
    <p:sldId id="284" r:id="rId13"/>
    <p:sldId id="265" r:id="rId14"/>
    <p:sldId id="275" r:id="rId15"/>
    <p:sldId id="276" r:id="rId16"/>
    <p:sldId id="277" r:id="rId17"/>
    <p:sldId id="278" r:id="rId18"/>
    <p:sldId id="279" r:id="rId19"/>
    <p:sldId id="287" r:id="rId20"/>
    <p:sldId id="266" r:id="rId21"/>
    <p:sldId id="290" r:id="rId22"/>
    <p:sldId id="291" r:id="rId23"/>
    <p:sldId id="289" r:id="rId24"/>
    <p:sldId id="295" r:id="rId25"/>
    <p:sldId id="288" r:id="rId26"/>
    <p:sldId id="272" r:id="rId27"/>
    <p:sldId id="269" r:id="rId28"/>
    <p:sldId id="292"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800" autoAdjust="0"/>
  </p:normalViewPr>
  <p:slideViewPr>
    <p:cSldViewPr>
      <p:cViewPr varScale="1">
        <p:scale>
          <a:sx n="120" d="100"/>
          <a:sy n="120" d="100"/>
        </p:scale>
        <p:origin x="-13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4-22T16:26:39.958" idx="2">
    <p:pos x="2538" y="2438"/>
    <p:text>This is repeated a couple of slides downstream...</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9-04-22T16:19:19.614" idx="1">
    <p:pos x="2003" y="2518"/>
    <p:text>Not sure about the distinction b/n these first three.  I probably would place both Neurologic Findings and Brainstorm under "Neuroscience".  Also, would include the simulator Harvey and the UMEDIC program (heartsounds)  Harvey is actually in the Foundations Portion of the curriculum still year 1</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33DAC-D8B0-4122-9E7F-AB5E70355E2F}" type="datetimeFigureOut">
              <a:rPr lang="en-US" smtClean="0"/>
              <a:pPr/>
              <a:t>4/23/2009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3D1462-EDC6-4BDF-B530-FC292A8C61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EFDA4-4466-4688-80AC-40B5F5D5C82C}" type="slidenum">
              <a:rPr lang="en-US" altLang="en-US"/>
              <a:pPr/>
              <a:t>14</a:t>
            </a:fld>
            <a:endParaRPr lang="en-US" alt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8CA30-C303-4475-BD23-25491FE08F9A}" type="slidenum">
              <a:rPr lang="en-US" altLang="en-US"/>
              <a:pPr/>
              <a:t>15</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4FEEF-C067-49DF-B6B2-E9E0D6FF88B5}" type="slidenum">
              <a:rPr lang="en-US" altLang="en-US"/>
              <a:pPr/>
              <a:t>16</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870D6-D3B3-4450-B149-0720909F8F4C}" type="slidenum">
              <a:rPr lang="en-US" altLang="en-US"/>
              <a:pPr/>
              <a:t>17</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7376E-8D73-4F08-AAEA-FC65F51FF8DF}" type="slidenum">
              <a:rPr lang="en-US" altLang="en-US"/>
              <a:pPr/>
              <a:t>18</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A966527-B934-43B3-A95F-BB68E9C67ED4}" type="slidenum">
              <a:rPr lang="en-US" smtClean="0"/>
              <a:pPr/>
              <a:t>2</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t>Our first goal was to imbue in our students passion about their role as agents of change (in the lives of their individual patients and their communities).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5EAE105-8AF0-4850-B550-8943D318D11D}" type="slidenum">
              <a:rPr lang="en-US" smtClean="0"/>
              <a:pPr/>
              <a:t>24</a:t>
            </a:fld>
            <a:endParaRPr lang="en-US" smtClean="0"/>
          </a:p>
        </p:txBody>
      </p:sp>
      <p:sp>
        <p:nvSpPr>
          <p:cNvPr id="22531" name="Rectangle 2"/>
          <p:cNvSpPr>
            <a:spLocks noGrp="1" noRot="1" noChangeAspect="1" noChangeArrowheads="1" noTextEdit="1"/>
          </p:cNvSpPr>
          <p:nvPr>
            <p:ph type="sldImg"/>
          </p:nvPr>
        </p:nvSpPr>
        <p:spPr>
          <a:xfrm>
            <a:off x="1167848" y="679243"/>
            <a:ext cx="4511434" cy="3402454"/>
          </a:xfrm>
          <a:ln/>
        </p:spPr>
      </p:sp>
      <p:sp>
        <p:nvSpPr>
          <p:cNvPr id="22532" name="Rectangle 3"/>
          <p:cNvSpPr>
            <a:spLocks noGrp="1" noChangeArrowheads="1"/>
          </p:cNvSpPr>
          <p:nvPr>
            <p:ph type="body" idx="1"/>
          </p:nvPr>
        </p:nvSpPr>
        <p:spPr>
          <a:xfrm>
            <a:off x="902288" y="4306549"/>
            <a:ext cx="5039449" cy="4158210"/>
          </a:xfrm>
          <a:noFill/>
          <a:ln/>
        </p:spPr>
        <p:txBody>
          <a:bodyPr/>
          <a:lstStyle/>
          <a:p>
            <a:pPr eaLnBrk="1" hangingPunct="1"/>
            <a:r>
              <a:rPr lang="en-US" dirty="0" smtClean="0"/>
              <a:t>We were able to agree on the basic tenets of our curriculum in time to consider what that curriculum would look like and furthermore were able to name the four phases of the new curriculum.  We shortened the first two years of medical school by reducing some content, specifically reducing unneeded repetition, and combining the teaching of the normal and the abnormal.  Furthermore, we moved the research experience later in the curriculum.  Throughout this new curriculum we are avoiding making distinctions between basic and clinical sciences, and instead are striving to integrate the two throughout each and every phase.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66BFEC4-6CE5-4AF4-8966-C9FEEAD81976}" type="slidenum">
              <a:rPr lang="en-US" smtClean="0"/>
              <a:pPr/>
              <a:t>3</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mtClean="0"/>
              <a:t>We wanted to explicitly state what competencies our students would achieve.  We think the key to achieving most, if not all, of the characteristics of our desired graduates is for the students to model the behaviors of our best faculty.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5EAE105-8AF0-4850-B550-8943D318D11D}" type="slidenum">
              <a:rPr lang="en-US" smtClean="0"/>
              <a:pPr/>
              <a:t>4</a:t>
            </a:fld>
            <a:endParaRPr lang="en-US" smtClean="0"/>
          </a:p>
        </p:txBody>
      </p:sp>
      <p:sp>
        <p:nvSpPr>
          <p:cNvPr id="22531" name="Rectangle 2"/>
          <p:cNvSpPr>
            <a:spLocks noGrp="1" noRot="1" noChangeAspect="1" noChangeArrowheads="1" noTextEdit="1"/>
          </p:cNvSpPr>
          <p:nvPr>
            <p:ph type="sldImg"/>
          </p:nvPr>
        </p:nvSpPr>
        <p:spPr>
          <a:xfrm>
            <a:off x="1167848" y="679243"/>
            <a:ext cx="4511434" cy="3402454"/>
          </a:xfrm>
          <a:ln/>
        </p:spPr>
      </p:sp>
      <p:sp>
        <p:nvSpPr>
          <p:cNvPr id="22532" name="Rectangle 3"/>
          <p:cNvSpPr>
            <a:spLocks noGrp="1" noChangeArrowheads="1"/>
          </p:cNvSpPr>
          <p:nvPr>
            <p:ph type="body" idx="1"/>
          </p:nvPr>
        </p:nvSpPr>
        <p:spPr>
          <a:xfrm>
            <a:off x="902288" y="4306549"/>
            <a:ext cx="5039449" cy="4158210"/>
          </a:xfrm>
          <a:noFill/>
          <a:ln/>
        </p:spPr>
        <p:txBody>
          <a:bodyPr/>
          <a:lstStyle/>
          <a:p>
            <a:pPr eaLnBrk="1" hangingPunct="1"/>
            <a:r>
              <a:rPr lang="en-US" smtClean="0"/>
              <a:t>We were able to agree on the basic tenets of our curriculum in time to consider what that curriculum would look like and furthermore were able to name the four phases of the new curriculum.  We shortened the first two years of medical school by reducing some content, specifically reducing unneeded repetition, and combining the teaching of the normal and the abnormal.  Furthermore, we moved the research experience later in the curriculum.  Throughout this new curriculum we are avoiding making distinctions between basic and clinical sciences, and instead are striving to integrate the two throughout each and every phase.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work began before the building design was completed – growth in class size, new curriculum</a:t>
            </a:r>
            <a:endParaRPr lang="en-US" dirty="0"/>
          </a:p>
        </p:txBody>
      </p:sp>
      <p:sp>
        <p:nvSpPr>
          <p:cNvPr id="4" name="Slide Number Placeholder 3"/>
          <p:cNvSpPr>
            <a:spLocks noGrp="1"/>
          </p:cNvSpPr>
          <p:nvPr>
            <p:ph type="sldNum" sz="quarter" idx="10"/>
          </p:nvPr>
        </p:nvSpPr>
        <p:spPr/>
        <p:txBody>
          <a:bodyPr/>
          <a:lstStyle/>
          <a:p>
            <a:fld id="{F83D1462-EDC6-4BDF-B530-FC292A8C61D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D1462-EDC6-4BDF-B530-FC292A8C61D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81F15-DA99-42FB-8F95-A89CD48837CB}" type="datetimeFigureOut">
              <a:rPr lang="en-US" smtClean="0"/>
              <a:pPr/>
              <a:t>4/23/2009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81F15-DA99-42FB-8F95-A89CD48837CB}" type="datetimeFigureOut">
              <a:rPr lang="en-US" smtClean="0"/>
              <a:pPr/>
              <a:t>4/23/2009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81F15-DA99-42FB-8F95-A89CD48837CB}" type="datetimeFigureOut">
              <a:rPr lang="en-US" smtClean="0"/>
              <a:pPr/>
              <a:t>4/23/2009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81F15-DA99-42FB-8F95-A89CD48837CB}" type="datetimeFigureOut">
              <a:rPr lang="en-US" smtClean="0"/>
              <a:pPr/>
              <a:t>4/23/2009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81F15-DA99-42FB-8F95-A89CD48837CB}" type="datetimeFigureOut">
              <a:rPr lang="en-US" smtClean="0"/>
              <a:pPr/>
              <a:t>4/23/2009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81F15-DA99-42FB-8F95-A89CD48837CB}" type="datetimeFigureOut">
              <a:rPr lang="en-US" smtClean="0"/>
              <a:pPr/>
              <a:t>4/23/2009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81F15-DA99-42FB-8F95-A89CD48837CB}" type="datetimeFigureOut">
              <a:rPr lang="en-US" smtClean="0"/>
              <a:pPr/>
              <a:t>4/23/2009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81F15-DA99-42FB-8F95-A89CD48837CB}" type="datetimeFigureOut">
              <a:rPr lang="en-US" smtClean="0"/>
              <a:pPr/>
              <a:t>4/23/2009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81F15-DA99-42FB-8F95-A89CD48837CB}" type="datetimeFigureOut">
              <a:rPr lang="en-US" smtClean="0"/>
              <a:pPr/>
              <a:t>4/23/2009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81F15-DA99-42FB-8F95-A89CD48837CB}" type="datetimeFigureOut">
              <a:rPr lang="en-US" smtClean="0"/>
              <a:pPr/>
              <a:t>4/23/2009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81F15-DA99-42FB-8F95-A89CD48837CB}" type="datetimeFigureOut">
              <a:rPr lang="en-US" smtClean="0"/>
              <a:pPr/>
              <a:t>4/23/2009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41846-826C-4007-B049-B5317DE232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81F15-DA99-42FB-8F95-A89CD48837CB}" type="datetimeFigureOut">
              <a:rPr lang="en-US" smtClean="0"/>
              <a:pPr/>
              <a:t>4/23/2009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41846-826C-4007-B049-B5317DE232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med.emory.edu/students/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ed.emory.edu/stud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371600"/>
            <a:ext cx="5791200" cy="1470025"/>
          </a:xfrm>
        </p:spPr>
        <p:txBody>
          <a:bodyPr>
            <a:normAutofit/>
          </a:bodyPr>
          <a:lstStyle/>
          <a:p>
            <a:r>
              <a:rPr lang="en-US" sz="5400" dirty="0" smtClean="0">
                <a:latin typeface="Agency FB" pitchFamily="34" charset="0"/>
              </a:rPr>
              <a:t>From Pigs Feet to Robots</a:t>
            </a:r>
            <a:endParaRPr lang="en-US" sz="5400" dirty="0">
              <a:latin typeface="Agency FB" pitchFamily="34" charset="0"/>
            </a:endParaRPr>
          </a:p>
        </p:txBody>
      </p:sp>
      <p:sp>
        <p:nvSpPr>
          <p:cNvPr id="3" name="Subtitle 2"/>
          <p:cNvSpPr>
            <a:spLocks noGrp="1"/>
          </p:cNvSpPr>
          <p:nvPr>
            <p:ph type="subTitle" idx="1"/>
          </p:nvPr>
        </p:nvSpPr>
        <p:spPr>
          <a:xfrm>
            <a:off x="152400" y="2895600"/>
            <a:ext cx="8991600" cy="762000"/>
          </a:xfrm>
        </p:spPr>
        <p:txBody>
          <a:bodyPr>
            <a:noAutofit/>
          </a:bodyPr>
          <a:lstStyle/>
          <a:p>
            <a:r>
              <a:rPr lang="en-US" sz="2800" b="1" dirty="0"/>
              <a:t>Aligning Information Technology with the New </a:t>
            </a:r>
            <a:r>
              <a:rPr lang="en-US" sz="2800" b="1" dirty="0" smtClean="0"/>
              <a:t>Curriculum</a:t>
            </a:r>
            <a:endParaRPr lang="en-US" sz="2400" b="1" dirty="0"/>
          </a:p>
        </p:txBody>
      </p:sp>
      <p:pic>
        <p:nvPicPr>
          <p:cNvPr id="2050" name="Picture 2"/>
          <p:cNvPicPr>
            <a:picLocks noChangeAspect="1" noChangeArrowheads="1"/>
          </p:cNvPicPr>
          <p:nvPr/>
        </p:nvPicPr>
        <p:blipFill>
          <a:blip r:embed="rId3"/>
          <a:srcRect/>
          <a:stretch>
            <a:fillRect/>
          </a:stretch>
        </p:blipFill>
        <p:spPr bwMode="auto">
          <a:xfrm>
            <a:off x="152400" y="152400"/>
            <a:ext cx="3314700" cy="2209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096000" y="3729822"/>
            <a:ext cx="2952749" cy="2974784"/>
          </a:xfrm>
          <a:prstGeom prst="rect">
            <a:avLst/>
          </a:prstGeom>
          <a:noFill/>
          <a:ln w="9525">
            <a:noFill/>
            <a:miter lim="800000"/>
            <a:headEnd/>
            <a:tailEnd/>
          </a:ln>
          <a:effectLst/>
        </p:spPr>
      </p:pic>
      <p:sp>
        <p:nvSpPr>
          <p:cNvPr id="6" name="TextBox 5"/>
          <p:cNvSpPr txBox="1"/>
          <p:nvPr/>
        </p:nvSpPr>
        <p:spPr>
          <a:xfrm>
            <a:off x="304800" y="5181600"/>
            <a:ext cx="5257800" cy="1415772"/>
          </a:xfrm>
          <a:prstGeom prst="rect">
            <a:avLst/>
          </a:prstGeom>
          <a:noFill/>
        </p:spPr>
        <p:txBody>
          <a:bodyPr wrap="square" rtlCol="0">
            <a:spAutoFit/>
          </a:bodyPr>
          <a:lstStyle/>
          <a:p>
            <a:r>
              <a:rPr lang="en-US" dirty="0" smtClean="0"/>
              <a:t>presented by </a:t>
            </a:r>
            <a:br>
              <a:rPr lang="en-US" dirty="0" smtClean="0"/>
            </a:br>
            <a:r>
              <a:rPr lang="en-US" dirty="0" smtClean="0"/>
              <a:t>Bill Eley, M.D., M.P.H. and </a:t>
            </a:r>
          </a:p>
          <a:p>
            <a:r>
              <a:rPr lang="en-US" dirty="0" smtClean="0"/>
              <a:t>Chuck Elliott, M.S., M.P.A.</a:t>
            </a:r>
          </a:p>
          <a:p>
            <a:endParaRPr lang="en-US" dirty="0" smtClean="0"/>
          </a:p>
          <a:p>
            <a:r>
              <a:rPr lang="en-US" sz="1200" dirty="0" smtClean="0"/>
              <a:t>April 23, 2009 for the AAMC/GIR Spring Conference &amp; Emory Site Visit</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52401" y="999633"/>
            <a:ext cx="4190999" cy="5753592"/>
          </a:xfrm>
          <a:prstGeom prst="rect">
            <a:avLst/>
          </a:prstGeom>
          <a:noFill/>
          <a:ln w="9525">
            <a:noFill/>
            <a:miter lim="800000"/>
            <a:headEnd/>
            <a:tailEnd/>
          </a:ln>
          <a:effectLst/>
        </p:spPr>
      </p:pic>
      <p:sp>
        <p:nvSpPr>
          <p:cNvPr id="6" name="TextBox 5"/>
          <p:cNvSpPr txBox="1"/>
          <p:nvPr/>
        </p:nvSpPr>
        <p:spPr>
          <a:xfrm>
            <a:off x="152400" y="304800"/>
            <a:ext cx="4267200" cy="369332"/>
          </a:xfrm>
          <a:prstGeom prst="rect">
            <a:avLst/>
          </a:prstGeom>
          <a:noFill/>
        </p:spPr>
        <p:txBody>
          <a:bodyPr wrap="square" rtlCol="0">
            <a:spAutoFit/>
          </a:bodyPr>
          <a:lstStyle/>
          <a:p>
            <a:r>
              <a:rPr lang="en-US" dirty="0" smtClean="0">
                <a:hlinkClick r:id="rId4"/>
              </a:rPr>
              <a:t>http://www.med.emory.edu/students/m/</a:t>
            </a:r>
            <a:endParaRPr lang="en-US" dirty="0"/>
          </a:p>
        </p:txBody>
      </p:sp>
      <p:pic>
        <p:nvPicPr>
          <p:cNvPr id="8" name="Picture 7" descr="photo-portal"/>
          <p:cNvPicPr>
            <a:picLocks noChangeAspect="1"/>
          </p:cNvPicPr>
          <p:nvPr/>
        </p:nvPicPr>
        <p:blipFill>
          <a:blip r:embed="rId5"/>
          <a:stretch>
            <a:fillRect/>
          </a:stretch>
        </p:blipFill>
        <p:spPr>
          <a:xfrm>
            <a:off x="4724400" y="1028700"/>
            <a:ext cx="3810000" cy="5715000"/>
          </a:xfrm>
          <a:prstGeom prst="rect">
            <a:avLst/>
          </a:prstGeom>
        </p:spPr>
      </p:pic>
      <p:sp>
        <p:nvSpPr>
          <p:cNvPr id="9" name="TextBox 8"/>
          <p:cNvSpPr txBox="1"/>
          <p:nvPr/>
        </p:nvSpPr>
        <p:spPr>
          <a:xfrm>
            <a:off x="4800600" y="457200"/>
            <a:ext cx="3810000" cy="369332"/>
          </a:xfrm>
          <a:prstGeom prst="rect">
            <a:avLst/>
          </a:prstGeom>
          <a:noFill/>
        </p:spPr>
        <p:txBody>
          <a:bodyPr wrap="square" rtlCol="0">
            <a:spAutoFit/>
          </a:bodyPr>
          <a:lstStyle/>
          <a:p>
            <a:pPr algn="ctr"/>
            <a:r>
              <a:rPr lang="en-US" dirty="0" smtClean="0"/>
              <a:t>screenshot from </a:t>
            </a:r>
            <a:r>
              <a:rPr lang="en-US" dirty="0" err="1" smtClean="0"/>
              <a:t>iPhone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3"/>
          <a:srcRect/>
          <a:stretch>
            <a:fillRect/>
          </a:stretch>
        </p:blipFill>
        <p:spPr bwMode="auto">
          <a:xfrm>
            <a:off x="1295400" y="198432"/>
            <a:ext cx="5714999" cy="6392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Students with IT</a:t>
            </a:r>
            <a:endParaRPr lang="en-US" dirty="0"/>
          </a:p>
        </p:txBody>
      </p:sp>
      <p:sp>
        <p:nvSpPr>
          <p:cNvPr id="3" name="Content Placeholder 2"/>
          <p:cNvSpPr>
            <a:spLocks noGrp="1"/>
          </p:cNvSpPr>
          <p:nvPr>
            <p:ph idx="1"/>
          </p:nvPr>
        </p:nvSpPr>
        <p:spPr/>
        <p:txBody>
          <a:bodyPr/>
          <a:lstStyle/>
          <a:p>
            <a:r>
              <a:rPr lang="en-US" dirty="0" smtClean="0"/>
              <a:t>Technology Reps elected by student body</a:t>
            </a:r>
          </a:p>
          <a:p>
            <a:pPr lvl="1"/>
            <a:r>
              <a:rPr lang="en-US" dirty="0" smtClean="0"/>
              <a:t>Fill the gaps when faculty aren’t familiar</a:t>
            </a:r>
          </a:p>
          <a:p>
            <a:pPr lvl="1"/>
            <a:r>
              <a:rPr lang="en-US" dirty="0" smtClean="0"/>
              <a:t>Paid an honorarium</a:t>
            </a:r>
          </a:p>
          <a:p>
            <a:r>
              <a:rPr lang="en-US" dirty="0" smtClean="0"/>
              <a:t>Monthly meetings with IT staff</a:t>
            </a:r>
          </a:p>
          <a:p>
            <a:r>
              <a:rPr lang="en-US" dirty="0" smtClean="0"/>
              <a:t>Open communications</a:t>
            </a:r>
          </a:p>
          <a:p>
            <a:r>
              <a:rPr lang="en-US" dirty="0" smtClean="0"/>
              <a:t>Student Orientation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 technology fits (2)</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4000" dirty="0" smtClean="0"/>
              <a:t>Foundations of Medicine</a:t>
            </a:r>
          </a:p>
          <a:p>
            <a:r>
              <a:rPr lang="en-US" dirty="0" smtClean="0"/>
              <a:t>Auditorium presentations</a:t>
            </a:r>
          </a:p>
          <a:p>
            <a:pPr lvl="1"/>
            <a:r>
              <a:rPr lang="en-US" dirty="0" smtClean="0"/>
              <a:t>High definition, multi-source projection</a:t>
            </a:r>
          </a:p>
          <a:p>
            <a:pPr lvl="1"/>
            <a:r>
              <a:rPr lang="en-US" dirty="0" smtClean="0"/>
              <a:t>Screen large enough for detail-level viewing</a:t>
            </a:r>
          </a:p>
          <a:p>
            <a:pPr lvl="1"/>
            <a:r>
              <a:rPr lang="en-US" dirty="0" smtClean="0"/>
              <a:t>Wireless throughout education building</a:t>
            </a:r>
          </a:p>
          <a:p>
            <a:r>
              <a:rPr lang="en-US" dirty="0" smtClean="0"/>
              <a:t>Small Group presentations</a:t>
            </a:r>
          </a:p>
          <a:p>
            <a:pPr lvl="1"/>
            <a:r>
              <a:rPr lang="en-US" dirty="0" smtClean="0"/>
              <a:t>20 notebook computers, pre-loaded case files</a:t>
            </a:r>
          </a:p>
          <a:p>
            <a:pPr lvl="1"/>
            <a:r>
              <a:rPr lang="en-US" dirty="0" smtClean="0"/>
              <a:t>Student breakout sessions are given expedited support due to the time constraints</a:t>
            </a:r>
          </a:p>
          <a:p>
            <a:r>
              <a:rPr lang="en-US" dirty="0" smtClean="0"/>
              <a:t>Blackboard LMS</a:t>
            </a:r>
          </a:p>
          <a:p>
            <a:r>
              <a:rPr lang="en-US" dirty="0" smtClean="0"/>
              <a:t>NBME Online Exams</a:t>
            </a:r>
          </a:p>
          <a:p>
            <a:r>
              <a:rPr lang="en-US" dirty="0" smtClean="0"/>
              <a:t>Human Anatomy Lab (not available on today’s tour, next 5 slides)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0" y="0"/>
            <a:ext cx="9144000" cy="6858000"/>
          </a:xfrm>
          <a:prstGeom prst="rect">
            <a:avLst/>
          </a:prstGeom>
          <a:solidFill>
            <a:srgbClr val="FCFACE"/>
          </a:solidFill>
          <a:ln w="9525">
            <a:solidFill>
              <a:schemeClr val="tx1"/>
            </a:solidFill>
            <a:miter lim="800000"/>
            <a:headEnd/>
            <a:tailEnd/>
          </a:ln>
          <a:effectLst/>
        </p:spPr>
        <p:txBody>
          <a:bodyPr wrap="none" anchor="ctr"/>
          <a:lstStyle/>
          <a:p>
            <a:pPr algn="ctr"/>
            <a:endParaRPr lang="en-US"/>
          </a:p>
        </p:txBody>
      </p:sp>
      <p:sp>
        <p:nvSpPr>
          <p:cNvPr id="10138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01380" name="Object 4"/>
          <p:cNvGraphicFramePr>
            <a:graphicFrameLocks noChangeAspect="1"/>
          </p:cNvGraphicFramePr>
          <p:nvPr/>
        </p:nvGraphicFramePr>
        <p:xfrm>
          <a:off x="838200" y="685800"/>
          <a:ext cx="7524750" cy="5019675"/>
        </p:xfrm>
        <a:graphic>
          <a:graphicData uri="http://schemas.openxmlformats.org/presentationml/2006/ole">
            <p:oleObj spid="_x0000_s2050" name="Visio" r:id="rId4" imgW="7524507" imgH="5015518"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0" y="1204913"/>
            <a:ext cx="9144000" cy="0"/>
          </a:xfrm>
          <a:prstGeom prst="rect">
            <a:avLst/>
          </a:prstGeom>
          <a:noFill/>
          <a:ln w="9525">
            <a:noFill/>
            <a:miter lim="800000"/>
            <a:headEnd/>
            <a:tailEnd/>
          </a:ln>
          <a:effectLst/>
        </p:spPr>
        <p:txBody>
          <a:bodyPr wrap="none" anchor="ctr">
            <a:spAutoFit/>
          </a:bodyPr>
          <a:lstStyle/>
          <a:p>
            <a:endParaRPr lang="en-US"/>
          </a:p>
        </p:txBody>
      </p:sp>
      <p:sp>
        <p:nvSpPr>
          <p:cNvPr id="78851" name="Rectangle 3"/>
          <p:cNvSpPr>
            <a:spLocks noChangeArrowheads="1"/>
          </p:cNvSpPr>
          <p:nvPr/>
        </p:nvSpPr>
        <p:spPr bwMode="auto">
          <a:xfrm>
            <a:off x="0" y="1149350"/>
            <a:ext cx="9144000" cy="0"/>
          </a:xfrm>
          <a:prstGeom prst="rect">
            <a:avLst/>
          </a:prstGeom>
          <a:noFill/>
          <a:ln w="9525">
            <a:noFill/>
            <a:miter lim="800000"/>
            <a:headEnd/>
            <a:tailEnd/>
          </a:ln>
          <a:effectLst/>
        </p:spPr>
        <p:txBody>
          <a:bodyPr wrap="none" anchor="ctr">
            <a:spAutoFit/>
          </a:bodyPr>
          <a:lstStyle/>
          <a:p>
            <a:pPr eaLnBrk="1" hangingPunct="1">
              <a:tabLst>
                <a:tab pos="228600" algn="l"/>
              </a:tabLst>
            </a:pPr>
            <a:endParaRPr lang="en-US" sz="1800">
              <a:latin typeface="Arial" charset="0"/>
            </a:endParaRPr>
          </a:p>
        </p:txBody>
      </p:sp>
      <p:sp>
        <p:nvSpPr>
          <p:cNvPr id="78852" name="Rectangle 4"/>
          <p:cNvSpPr>
            <a:spLocks noChangeArrowheads="1"/>
          </p:cNvSpPr>
          <p:nvPr/>
        </p:nvSpPr>
        <p:spPr bwMode="auto">
          <a:xfrm>
            <a:off x="0" y="995363"/>
            <a:ext cx="9144000" cy="0"/>
          </a:xfrm>
          <a:prstGeom prst="rect">
            <a:avLst/>
          </a:prstGeom>
          <a:noFill/>
          <a:ln w="9525">
            <a:noFill/>
            <a:miter lim="800000"/>
            <a:headEnd/>
            <a:tailEnd/>
          </a:ln>
          <a:effectLst/>
        </p:spPr>
        <p:txBody>
          <a:bodyPr wrap="none" anchor="ctr">
            <a:spAutoFit/>
          </a:bodyPr>
          <a:lstStyle/>
          <a:p>
            <a:endParaRPr lang="en-US"/>
          </a:p>
        </p:txBody>
      </p:sp>
      <p:pic>
        <p:nvPicPr>
          <p:cNvPr id="78854" name="Picture 6" descr="50-entry-door"/>
          <p:cNvPicPr>
            <a:picLocks noChangeAspect="1" noChangeArrowheads="1"/>
          </p:cNvPicPr>
          <p:nvPr/>
        </p:nvPicPr>
        <p:blipFill>
          <a:blip r:embed="rId3"/>
          <a:srcRect/>
          <a:stretch>
            <a:fillRect/>
          </a:stretch>
        </p:blipFill>
        <p:spPr bwMode="auto">
          <a:xfrm>
            <a:off x="228600" y="228600"/>
            <a:ext cx="5715000" cy="4286250"/>
          </a:xfrm>
          <a:prstGeom prst="rect">
            <a:avLst/>
          </a:prstGeom>
          <a:noFill/>
        </p:spPr>
      </p:pic>
      <p:sp>
        <p:nvSpPr>
          <p:cNvPr id="78855" name="Text Box 7"/>
          <p:cNvSpPr txBox="1">
            <a:spLocks noChangeArrowheads="1"/>
          </p:cNvSpPr>
          <p:nvPr/>
        </p:nvSpPr>
        <p:spPr bwMode="auto">
          <a:xfrm>
            <a:off x="381000" y="1219200"/>
            <a:ext cx="3168650" cy="274638"/>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door to the dissection laboratory B37a</a:t>
            </a:r>
          </a:p>
        </p:txBody>
      </p:sp>
      <p:grpSp>
        <p:nvGrpSpPr>
          <p:cNvPr id="2" name="Group 9"/>
          <p:cNvGrpSpPr>
            <a:grpSpLocks/>
          </p:cNvGrpSpPr>
          <p:nvPr/>
        </p:nvGrpSpPr>
        <p:grpSpPr bwMode="auto">
          <a:xfrm>
            <a:off x="3810000" y="2286000"/>
            <a:ext cx="5076825" cy="4286250"/>
            <a:chOff x="2400" y="1440"/>
            <a:chExt cx="3198" cy="2700"/>
          </a:xfrm>
        </p:grpSpPr>
        <p:pic>
          <p:nvPicPr>
            <p:cNvPr id="78853" name="Picture 5" descr="44-card-access"/>
            <p:cNvPicPr>
              <a:picLocks noChangeAspect="1" noChangeArrowheads="1"/>
            </p:cNvPicPr>
            <p:nvPr/>
          </p:nvPicPr>
          <p:blipFill>
            <a:blip r:embed="rId4"/>
            <a:srcRect/>
            <a:stretch>
              <a:fillRect/>
            </a:stretch>
          </p:blipFill>
          <p:spPr bwMode="auto">
            <a:xfrm>
              <a:off x="3024" y="1440"/>
              <a:ext cx="2574" cy="2700"/>
            </a:xfrm>
            <a:prstGeom prst="rect">
              <a:avLst/>
            </a:prstGeom>
            <a:noFill/>
          </p:spPr>
        </p:pic>
        <p:sp>
          <p:nvSpPr>
            <p:cNvPr id="78856" name="Text Box 8"/>
            <p:cNvSpPr txBox="1">
              <a:spLocks noChangeArrowheads="1"/>
            </p:cNvSpPr>
            <p:nvPr/>
          </p:nvSpPr>
          <p:spPr bwMode="auto">
            <a:xfrm>
              <a:off x="2400" y="3360"/>
              <a:ext cx="2701" cy="173"/>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entry to the dissection laboratory B37a is with a card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1204913"/>
            <a:ext cx="9144000" cy="0"/>
          </a:xfrm>
          <a:prstGeom prst="rect">
            <a:avLst/>
          </a:prstGeom>
          <a:noFill/>
          <a:ln w="9525">
            <a:noFill/>
            <a:miter lim="800000"/>
            <a:headEnd/>
            <a:tailEnd/>
          </a:ln>
          <a:effectLst/>
        </p:spPr>
        <p:txBody>
          <a:bodyPr wrap="none" anchor="ctr">
            <a:spAutoFit/>
          </a:bodyPr>
          <a:lstStyle/>
          <a:p>
            <a:endParaRPr lang="en-US"/>
          </a:p>
        </p:txBody>
      </p:sp>
      <p:sp>
        <p:nvSpPr>
          <p:cNvPr id="93187" name="Rectangle 3"/>
          <p:cNvSpPr>
            <a:spLocks noChangeArrowheads="1"/>
          </p:cNvSpPr>
          <p:nvPr/>
        </p:nvSpPr>
        <p:spPr bwMode="auto">
          <a:xfrm>
            <a:off x="0" y="1149350"/>
            <a:ext cx="9144000" cy="0"/>
          </a:xfrm>
          <a:prstGeom prst="rect">
            <a:avLst/>
          </a:prstGeom>
          <a:noFill/>
          <a:ln w="9525">
            <a:noFill/>
            <a:miter lim="800000"/>
            <a:headEnd/>
            <a:tailEnd/>
          </a:ln>
          <a:effectLst/>
        </p:spPr>
        <p:txBody>
          <a:bodyPr wrap="none" anchor="ctr">
            <a:spAutoFit/>
          </a:bodyPr>
          <a:lstStyle/>
          <a:p>
            <a:pPr eaLnBrk="1" hangingPunct="1">
              <a:tabLst>
                <a:tab pos="228600" algn="l"/>
              </a:tabLst>
            </a:pPr>
            <a:endParaRPr lang="en-US" sz="1800">
              <a:latin typeface="Arial" charset="0"/>
            </a:endParaRPr>
          </a:p>
        </p:txBody>
      </p:sp>
      <p:sp>
        <p:nvSpPr>
          <p:cNvPr id="93188" name="Rectangle 4"/>
          <p:cNvSpPr>
            <a:spLocks noChangeArrowheads="1"/>
          </p:cNvSpPr>
          <p:nvPr/>
        </p:nvSpPr>
        <p:spPr bwMode="auto">
          <a:xfrm>
            <a:off x="0" y="995363"/>
            <a:ext cx="9144000" cy="0"/>
          </a:xfrm>
          <a:prstGeom prst="rect">
            <a:avLst/>
          </a:prstGeom>
          <a:noFill/>
          <a:ln w="9525">
            <a:noFill/>
            <a:miter lim="800000"/>
            <a:headEnd/>
            <a:tailEnd/>
          </a:ln>
          <a:effectLst/>
        </p:spPr>
        <p:txBody>
          <a:bodyPr wrap="none" anchor="ctr">
            <a:spAutoFit/>
          </a:bodyPr>
          <a:lstStyle/>
          <a:p>
            <a:endParaRPr lang="en-US"/>
          </a:p>
        </p:txBody>
      </p:sp>
      <p:pic>
        <p:nvPicPr>
          <p:cNvPr id="93189" name="Picture 5" descr="57-3-bay-dissection-room-"/>
          <p:cNvPicPr>
            <a:picLocks noChangeAspect="1" noChangeArrowheads="1"/>
          </p:cNvPicPr>
          <p:nvPr/>
        </p:nvPicPr>
        <p:blipFill>
          <a:blip r:embed="rId3"/>
          <a:srcRect/>
          <a:stretch>
            <a:fillRect/>
          </a:stretch>
        </p:blipFill>
        <p:spPr bwMode="auto">
          <a:xfrm>
            <a:off x="1752600" y="1066800"/>
            <a:ext cx="5715000" cy="4286250"/>
          </a:xfrm>
          <a:prstGeom prst="rect">
            <a:avLst/>
          </a:prstGeom>
          <a:noFill/>
        </p:spPr>
      </p:pic>
      <p:sp>
        <p:nvSpPr>
          <p:cNvPr id="93190" name="Text Box 6"/>
          <p:cNvSpPr txBox="1">
            <a:spLocks noChangeArrowheads="1"/>
          </p:cNvSpPr>
          <p:nvPr/>
        </p:nvSpPr>
        <p:spPr bwMode="auto">
          <a:xfrm>
            <a:off x="3638550" y="685800"/>
            <a:ext cx="1847850" cy="274638"/>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dissection laboratory</a:t>
            </a:r>
          </a:p>
        </p:txBody>
      </p:sp>
      <p:sp>
        <p:nvSpPr>
          <p:cNvPr id="93191" name="Text Box 7"/>
          <p:cNvSpPr txBox="1">
            <a:spLocks noChangeArrowheads="1"/>
          </p:cNvSpPr>
          <p:nvPr/>
        </p:nvSpPr>
        <p:spPr bwMode="auto">
          <a:xfrm>
            <a:off x="5334000" y="3306763"/>
            <a:ext cx="2168525" cy="274637"/>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bay #a– has 8 tables (1-8)</a:t>
            </a:r>
          </a:p>
        </p:txBody>
      </p:sp>
      <p:sp>
        <p:nvSpPr>
          <p:cNvPr id="93192" name="Text Box 8"/>
          <p:cNvSpPr txBox="1">
            <a:spLocks noChangeArrowheads="1"/>
          </p:cNvSpPr>
          <p:nvPr/>
        </p:nvSpPr>
        <p:spPr bwMode="auto">
          <a:xfrm>
            <a:off x="2362200" y="3276600"/>
            <a:ext cx="2308225" cy="274638"/>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bay #b – has 8 tables (9-16)</a:t>
            </a:r>
          </a:p>
        </p:txBody>
      </p:sp>
      <p:sp>
        <p:nvSpPr>
          <p:cNvPr id="93193" name="Text Box 9"/>
          <p:cNvSpPr txBox="1">
            <a:spLocks noChangeArrowheads="1"/>
          </p:cNvSpPr>
          <p:nvPr/>
        </p:nvSpPr>
        <p:spPr bwMode="auto">
          <a:xfrm>
            <a:off x="152400" y="1143000"/>
            <a:ext cx="2472152" cy="276999"/>
          </a:xfrm>
          <a:prstGeom prst="rect">
            <a:avLst/>
          </a:prstGeom>
          <a:solidFill>
            <a:schemeClr val="bg1"/>
          </a:solidFill>
          <a:ln w="9525">
            <a:noFill/>
            <a:miter lim="800000"/>
            <a:headEnd/>
            <a:tailEnd/>
          </a:ln>
          <a:effectLst/>
        </p:spPr>
        <p:txBody>
          <a:bodyPr wrap="none">
            <a:spAutoFit/>
          </a:bodyPr>
          <a:lstStyle/>
          <a:p>
            <a:pPr eaLnBrk="1" hangingPunct="1"/>
            <a:r>
              <a:rPr lang="en-US" sz="1200" b="1" dirty="0">
                <a:latin typeface="Georgia" pitchFamily="18" charset="0"/>
              </a:rPr>
              <a:t>bay #c – has 10 tables (17-26</a:t>
            </a:r>
            <a:r>
              <a:rPr lang="en-US" sz="1200" b="1" dirty="0" smtClean="0">
                <a:latin typeface="Georgia" pitchFamily="18" charset="0"/>
              </a:rPr>
              <a:t>)</a:t>
            </a:r>
            <a:endParaRPr lang="en-US" sz="1200" b="1" dirty="0">
              <a:latin typeface="Georgia" pitchFamily="18" charset="0"/>
            </a:endParaRPr>
          </a:p>
        </p:txBody>
      </p:sp>
      <p:sp>
        <p:nvSpPr>
          <p:cNvPr id="93194" name="Text Box 10"/>
          <p:cNvSpPr txBox="1">
            <a:spLocks noChangeArrowheads="1"/>
          </p:cNvSpPr>
          <p:nvPr/>
        </p:nvSpPr>
        <p:spPr bwMode="auto">
          <a:xfrm>
            <a:off x="685800" y="5943600"/>
            <a:ext cx="2212975" cy="274638"/>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floor light – for each 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P spid="93192" grpId="0" animBg="1"/>
      <p:bldP spid="93193" grpId="0" animBg="1"/>
      <p:bldP spid="931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02-computer-and-room"/>
          <p:cNvPicPr>
            <a:picLocks noChangeAspect="1" noChangeArrowheads="1"/>
          </p:cNvPicPr>
          <p:nvPr/>
        </p:nvPicPr>
        <p:blipFill>
          <a:blip r:embed="rId3"/>
          <a:srcRect/>
          <a:stretch>
            <a:fillRect/>
          </a:stretch>
        </p:blipFill>
        <p:spPr bwMode="auto">
          <a:xfrm>
            <a:off x="0" y="0"/>
            <a:ext cx="5715000" cy="4286250"/>
          </a:xfrm>
          <a:prstGeom prst="rect">
            <a:avLst/>
          </a:prstGeom>
          <a:noFill/>
        </p:spPr>
      </p:pic>
      <p:sp>
        <p:nvSpPr>
          <p:cNvPr id="70663" name="Text Box 7"/>
          <p:cNvSpPr txBox="1">
            <a:spLocks noChangeArrowheads="1"/>
          </p:cNvSpPr>
          <p:nvPr/>
        </p:nvSpPr>
        <p:spPr bwMode="auto">
          <a:xfrm>
            <a:off x="6375400" y="563563"/>
            <a:ext cx="2049463" cy="274637"/>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computer for each table</a:t>
            </a:r>
          </a:p>
        </p:txBody>
      </p:sp>
      <p:sp>
        <p:nvSpPr>
          <p:cNvPr id="70664" name="Text Box 8"/>
          <p:cNvSpPr txBox="1">
            <a:spLocks noChangeArrowheads="1"/>
          </p:cNvSpPr>
          <p:nvPr/>
        </p:nvSpPr>
        <p:spPr bwMode="auto">
          <a:xfrm>
            <a:off x="6375400" y="1554163"/>
            <a:ext cx="2311400" cy="274637"/>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book holders for each table</a:t>
            </a:r>
          </a:p>
        </p:txBody>
      </p:sp>
      <p:sp>
        <p:nvSpPr>
          <p:cNvPr id="70666" name="Text Box 10"/>
          <p:cNvSpPr txBox="1">
            <a:spLocks noChangeArrowheads="1"/>
          </p:cNvSpPr>
          <p:nvPr/>
        </p:nvSpPr>
        <p:spPr bwMode="auto">
          <a:xfrm>
            <a:off x="6375400" y="1058863"/>
            <a:ext cx="2227263" cy="274637"/>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white board for each table</a:t>
            </a:r>
          </a:p>
        </p:txBody>
      </p:sp>
      <p:grpSp>
        <p:nvGrpSpPr>
          <p:cNvPr id="2" name="Group 13"/>
          <p:cNvGrpSpPr>
            <a:grpSpLocks/>
          </p:cNvGrpSpPr>
          <p:nvPr/>
        </p:nvGrpSpPr>
        <p:grpSpPr bwMode="auto">
          <a:xfrm>
            <a:off x="381000" y="2590800"/>
            <a:ext cx="8763000" cy="4286250"/>
            <a:chOff x="240" y="1620"/>
            <a:chExt cx="5520" cy="2700"/>
          </a:xfrm>
        </p:grpSpPr>
        <p:pic>
          <p:nvPicPr>
            <p:cNvPr id="70659" name="Picture 3" descr="03-computer-and-room"/>
            <p:cNvPicPr>
              <a:picLocks noChangeAspect="1" noChangeArrowheads="1"/>
            </p:cNvPicPr>
            <p:nvPr/>
          </p:nvPicPr>
          <p:blipFill>
            <a:blip r:embed="rId4"/>
            <a:srcRect/>
            <a:stretch>
              <a:fillRect/>
            </a:stretch>
          </p:blipFill>
          <p:spPr bwMode="auto">
            <a:xfrm>
              <a:off x="2160" y="1620"/>
              <a:ext cx="3600" cy="2700"/>
            </a:xfrm>
            <a:prstGeom prst="rect">
              <a:avLst/>
            </a:prstGeom>
            <a:noFill/>
          </p:spPr>
        </p:pic>
        <p:sp>
          <p:nvSpPr>
            <p:cNvPr id="70665" name="Text Box 9"/>
            <p:cNvSpPr txBox="1">
              <a:spLocks noChangeArrowheads="1"/>
            </p:cNvSpPr>
            <p:nvPr/>
          </p:nvSpPr>
          <p:spPr bwMode="auto">
            <a:xfrm>
              <a:off x="240" y="3811"/>
              <a:ext cx="1776" cy="173"/>
            </a:xfrm>
            <a:prstGeom prst="rect">
              <a:avLst/>
            </a:prstGeom>
            <a:solidFill>
              <a:schemeClr val="bg1"/>
            </a:solidFill>
            <a:ln w="9525">
              <a:noFill/>
              <a:miter lim="800000"/>
              <a:headEnd/>
              <a:tailEnd/>
            </a:ln>
            <a:effectLst/>
          </p:spPr>
          <p:txBody>
            <a:bodyPr wrap="none">
              <a:spAutoFit/>
            </a:bodyPr>
            <a:lstStyle/>
            <a:p>
              <a:pPr eaLnBrk="1" hangingPunct="1"/>
              <a:r>
                <a:rPr lang="en-US" sz="1200" b="1" dirty="0">
                  <a:latin typeface="Georgia" pitchFamily="18" charset="0"/>
                </a:rPr>
                <a:t>liquid waste </a:t>
              </a:r>
              <a:r>
                <a:rPr lang="en-US" sz="1200" b="1" dirty="0" smtClean="0">
                  <a:latin typeface="Georgia" pitchFamily="18" charset="0"/>
                </a:rPr>
                <a:t>bucket </a:t>
              </a:r>
              <a:r>
                <a:rPr lang="en-US" sz="1200" b="1" dirty="0">
                  <a:latin typeface="Georgia" pitchFamily="18" charset="0"/>
                </a:rPr>
                <a:t>for each table</a:t>
              </a:r>
            </a:p>
          </p:txBody>
        </p:sp>
        <p:sp>
          <p:nvSpPr>
            <p:cNvPr id="70667" name="Text Box 11"/>
            <p:cNvSpPr txBox="1">
              <a:spLocks noChangeArrowheads="1"/>
            </p:cNvSpPr>
            <p:nvPr/>
          </p:nvSpPr>
          <p:spPr bwMode="auto">
            <a:xfrm>
              <a:off x="240" y="3427"/>
              <a:ext cx="1185" cy="173"/>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2 stools for each table</a:t>
              </a:r>
            </a:p>
          </p:txBody>
        </p:sp>
        <p:sp>
          <p:nvSpPr>
            <p:cNvPr id="70668" name="Text Box 12"/>
            <p:cNvSpPr txBox="1">
              <a:spLocks noChangeArrowheads="1"/>
            </p:cNvSpPr>
            <p:nvPr/>
          </p:nvSpPr>
          <p:spPr bwMode="auto">
            <a:xfrm>
              <a:off x="240" y="3043"/>
              <a:ext cx="1289" cy="173"/>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2 skeletons for each bay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1204913"/>
            <a:ext cx="9144000" cy="0"/>
          </a:xfrm>
          <a:prstGeom prst="rect">
            <a:avLst/>
          </a:prstGeom>
          <a:noFill/>
          <a:ln w="9525">
            <a:noFill/>
            <a:miter lim="800000"/>
            <a:headEnd/>
            <a:tailEnd/>
          </a:ln>
          <a:effectLst/>
        </p:spPr>
        <p:txBody>
          <a:bodyPr wrap="none" anchor="ctr">
            <a:spAutoFit/>
          </a:bodyPr>
          <a:lstStyle/>
          <a:p>
            <a:endParaRPr lang="en-US"/>
          </a:p>
        </p:txBody>
      </p:sp>
      <p:sp>
        <p:nvSpPr>
          <p:cNvPr id="68611" name="Rectangle 3"/>
          <p:cNvSpPr>
            <a:spLocks noChangeArrowheads="1"/>
          </p:cNvSpPr>
          <p:nvPr/>
        </p:nvSpPr>
        <p:spPr bwMode="auto">
          <a:xfrm>
            <a:off x="0" y="1149350"/>
            <a:ext cx="9144000" cy="0"/>
          </a:xfrm>
          <a:prstGeom prst="rect">
            <a:avLst/>
          </a:prstGeom>
          <a:noFill/>
          <a:ln w="9525">
            <a:noFill/>
            <a:miter lim="800000"/>
            <a:headEnd/>
            <a:tailEnd/>
          </a:ln>
          <a:effectLst/>
        </p:spPr>
        <p:txBody>
          <a:bodyPr wrap="none" anchor="ctr">
            <a:spAutoFit/>
          </a:bodyPr>
          <a:lstStyle/>
          <a:p>
            <a:pPr eaLnBrk="1" hangingPunct="1">
              <a:tabLst>
                <a:tab pos="228600" algn="l"/>
              </a:tabLst>
            </a:pPr>
            <a:endParaRPr lang="en-US" sz="1800">
              <a:latin typeface="Arial" charset="0"/>
            </a:endParaRPr>
          </a:p>
        </p:txBody>
      </p:sp>
      <p:sp>
        <p:nvSpPr>
          <p:cNvPr id="68612" name="Rectangle 4"/>
          <p:cNvSpPr>
            <a:spLocks noChangeArrowheads="1"/>
          </p:cNvSpPr>
          <p:nvPr/>
        </p:nvSpPr>
        <p:spPr bwMode="auto">
          <a:xfrm>
            <a:off x="0" y="995363"/>
            <a:ext cx="9144000" cy="0"/>
          </a:xfrm>
          <a:prstGeom prst="rect">
            <a:avLst/>
          </a:prstGeom>
          <a:noFill/>
          <a:ln w="9525">
            <a:noFill/>
            <a:miter lim="800000"/>
            <a:headEnd/>
            <a:tailEnd/>
          </a:ln>
          <a:effectLst/>
        </p:spPr>
        <p:txBody>
          <a:bodyPr wrap="none" anchor="ctr">
            <a:spAutoFit/>
          </a:bodyPr>
          <a:lstStyle/>
          <a:p>
            <a:endParaRPr lang="en-US"/>
          </a:p>
        </p:txBody>
      </p:sp>
      <p:pic>
        <p:nvPicPr>
          <p:cNvPr id="68613" name="Picture 5" descr="01 computer and room"/>
          <p:cNvPicPr>
            <a:picLocks noChangeAspect="1" noChangeArrowheads="1"/>
          </p:cNvPicPr>
          <p:nvPr/>
        </p:nvPicPr>
        <p:blipFill>
          <a:blip r:embed="rId3"/>
          <a:srcRect/>
          <a:stretch>
            <a:fillRect/>
          </a:stretch>
        </p:blipFill>
        <p:spPr bwMode="auto">
          <a:xfrm>
            <a:off x="762000" y="571500"/>
            <a:ext cx="7620000" cy="5715000"/>
          </a:xfrm>
          <a:prstGeom prst="rect">
            <a:avLst/>
          </a:prstGeom>
          <a:noFill/>
        </p:spPr>
      </p:pic>
      <p:sp>
        <p:nvSpPr>
          <p:cNvPr id="68614" name="Text Box 6"/>
          <p:cNvSpPr txBox="1">
            <a:spLocks noChangeArrowheads="1"/>
          </p:cNvSpPr>
          <p:nvPr/>
        </p:nvSpPr>
        <p:spPr bwMode="auto">
          <a:xfrm>
            <a:off x="3505200" y="2590800"/>
            <a:ext cx="2049463" cy="274638"/>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computer for each table</a:t>
            </a:r>
          </a:p>
        </p:txBody>
      </p:sp>
      <p:grpSp>
        <p:nvGrpSpPr>
          <p:cNvPr id="2" name="Group 16"/>
          <p:cNvGrpSpPr>
            <a:grpSpLocks/>
          </p:cNvGrpSpPr>
          <p:nvPr/>
        </p:nvGrpSpPr>
        <p:grpSpPr bwMode="auto">
          <a:xfrm>
            <a:off x="4724400" y="1447800"/>
            <a:ext cx="3606800" cy="4008438"/>
            <a:chOff x="2976" y="912"/>
            <a:chExt cx="2272" cy="2525"/>
          </a:xfrm>
        </p:grpSpPr>
        <p:sp>
          <p:nvSpPr>
            <p:cNvPr id="68615" name="Text Box 7"/>
            <p:cNvSpPr txBox="1">
              <a:spLocks noChangeArrowheads="1"/>
            </p:cNvSpPr>
            <p:nvPr/>
          </p:nvSpPr>
          <p:spPr bwMode="auto">
            <a:xfrm>
              <a:off x="3792" y="2304"/>
              <a:ext cx="1456" cy="173"/>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book holders for each table</a:t>
              </a:r>
            </a:p>
          </p:txBody>
        </p:sp>
        <p:sp>
          <p:nvSpPr>
            <p:cNvPr id="68616" name="Text Box 8"/>
            <p:cNvSpPr txBox="1">
              <a:spLocks noChangeArrowheads="1"/>
            </p:cNvSpPr>
            <p:nvPr/>
          </p:nvSpPr>
          <p:spPr bwMode="auto">
            <a:xfrm>
              <a:off x="2976" y="3264"/>
              <a:ext cx="1776" cy="173"/>
            </a:xfrm>
            <a:prstGeom prst="rect">
              <a:avLst/>
            </a:prstGeom>
            <a:solidFill>
              <a:schemeClr val="bg1"/>
            </a:solidFill>
            <a:ln w="9525">
              <a:noFill/>
              <a:miter lim="800000"/>
              <a:headEnd/>
              <a:tailEnd/>
            </a:ln>
            <a:effectLst/>
          </p:spPr>
          <p:txBody>
            <a:bodyPr wrap="none">
              <a:spAutoFit/>
            </a:bodyPr>
            <a:lstStyle/>
            <a:p>
              <a:pPr eaLnBrk="1" hangingPunct="1"/>
              <a:r>
                <a:rPr lang="en-US" sz="1200" b="1" dirty="0">
                  <a:latin typeface="Georgia" pitchFamily="18" charset="0"/>
                </a:rPr>
                <a:t>liquid waste </a:t>
              </a:r>
              <a:r>
                <a:rPr lang="en-US" sz="1200" b="1" dirty="0" smtClean="0">
                  <a:latin typeface="Georgia" pitchFamily="18" charset="0"/>
                </a:rPr>
                <a:t>bucket </a:t>
              </a:r>
              <a:r>
                <a:rPr lang="en-US" sz="1200" b="1" dirty="0">
                  <a:latin typeface="Georgia" pitchFamily="18" charset="0"/>
                </a:rPr>
                <a:t>for each table</a:t>
              </a:r>
            </a:p>
          </p:txBody>
        </p:sp>
        <p:sp>
          <p:nvSpPr>
            <p:cNvPr id="68619" name="Text Box 11"/>
            <p:cNvSpPr txBox="1">
              <a:spLocks noChangeArrowheads="1"/>
            </p:cNvSpPr>
            <p:nvPr/>
          </p:nvSpPr>
          <p:spPr bwMode="auto">
            <a:xfrm>
              <a:off x="3840" y="912"/>
              <a:ext cx="1289" cy="173"/>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2 skeletons for each bay</a:t>
              </a:r>
            </a:p>
          </p:txBody>
        </p:sp>
      </p:grpSp>
      <p:grpSp>
        <p:nvGrpSpPr>
          <p:cNvPr id="3" name="Group 17"/>
          <p:cNvGrpSpPr>
            <a:grpSpLocks/>
          </p:cNvGrpSpPr>
          <p:nvPr/>
        </p:nvGrpSpPr>
        <p:grpSpPr bwMode="auto">
          <a:xfrm>
            <a:off x="304800" y="1371600"/>
            <a:ext cx="4132263" cy="3094038"/>
            <a:chOff x="192" y="864"/>
            <a:chExt cx="2603" cy="1949"/>
          </a:xfrm>
        </p:grpSpPr>
        <p:sp>
          <p:nvSpPr>
            <p:cNvPr id="68617" name="Text Box 9"/>
            <p:cNvSpPr txBox="1">
              <a:spLocks noChangeArrowheads="1"/>
            </p:cNvSpPr>
            <p:nvPr/>
          </p:nvSpPr>
          <p:spPr bwMode="auto">
            <a:xfrm>
              <a:off x="1392" y="864"/>
              <a:ext cx="1403" cy="173"/>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white board for each table</a:t>
              </a:r>
            </a:p>
          </p:txBody>
        </p:sp>
        <p:sp>
          <p:nvSpPr>
            <p:cNvPr id="68618" name="Text Box 10"/>
            <p:cNvSpPr txBox="1">
              <a:spLocks noChangeArrowheads="1"/>
            </p:cNvSpPr>
            <p:nvPr/>
          </p:nvSpPr>
          <p:spPr bwMode="auto">
            <a:xfrm>
              <a:off x="912" y="2640"/>
              <a:ext cx="1185" cy="173"/>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2 stools for each table</a:t>
              </a:r>
            </a:p>
          </p:txBody>
        </p:sp>
        <p:sp>
          <p:nvSpPr>
            <p:cNvPr id="68620" name="Text Box 12"/>
            <p:cNvSpPr txBox="1">
              <a:spLocks noChangeArrowheads="1"/>
            </p:cNvSpPr>
            <p:nvPr/>
          </p:nvSpPr>
          <p:spPr bwMode="auto">
            <a:xfrm>
              <a:off x="192" y="1536"/>
              <a:ext cx="1456" cy="288"/>
            </a:xfrm>
            <a:prstGeom prst="rect">
              <a:avLst/>
            </a:prstGeom>
            <a:solidFill>
              <a:schemeClr val="bg1"/>
            </a:solidFill>
            <a:ln w="9525">
              <a:noFill/>
              <a:miter lim="800000"/>
              <a:headEnd/>
              <a:tailEnd/>
            </a:ln>
            <a:effectLst/>
          </p:spPr>
          <p:txBody>
            <a:bodyPr wrap="none">
              <a:spAutoFit/>
            </a:bodyPr>
            <a:lstStyle/>
            <a:p>
              <a:pPr eaLnBrk="1" hangingPunct="1"/>
              <a:r>
                <a:rPr lang="en-US" sz="1200" b="1">
                  <a:latin typeface="Georgia" pitchFamily="18" charset="0"/>
                </a:rPr>
                <a:t>common laboratory</a:t>
              </a:r>
            </a:p>
            <a:p>
              <a:pPr eaLnBrk="1" hangingPunct="1"/>
              <a:r>
                <a:rPr lang="en-US" sz="1200" b="1">
                  <a:latin typeface="Georgia" pitchFamily="18" charset="0"/>
                </a:rPr>
                <a:t>container for human tissue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the technology fits (3)</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sz="3800" dirty="0" smtClean="0"/>
              <a:t>Foundations (continued)</a:t>
            </a:r>
          </a:p>
          <a:p>
            <a:r>
              <a:rPr lang="en-US" dirty="0" smtClean="0"/>
              <a:t>Student Computing Labs</a:t>
            </a:r>
          </a:p>
          <a:p>
            <a:pPr lvl="1"/>
            <a:r>
              <a:rPr lang="en-US" dirty="0" smtClean="0"/>
              <a:t>Human Anatomy Lab – 22 computers</a:t>
            </a:r>
          </a:p>
          <a:p>
            <a:pPr lvl="1"/>
            <a:r>
              <a:rPr lang="en-US" dirty="0" smtClean="0"/>
              <a:t>Rooms 312/313 – 46 computers</a:t>
            </a:r>
          </a:p>
          <a:p>
            <a:pPr lvl="1"/>
            <a:r>
              <a:rPr lang="en-US" dirty="0" smtClean="0"/>
              <a:t>Laptop cart – 20 computers</a:t>
            </a:r>
          </a:p>
          <a:p>
            <a:r>
              <a:rPr lang="en-US" dirty="0" smtClean="0"/>
              <a:t>Software</a:t>
            </a:r>
          </a:p>
          <a:p>
            <a:pPr lvl="1"/>
            <a:r>
              <a:rPr lang="en-US" dirty="0" err="1" smtClean="0"/>
              <a:t>UMedic</a:t>
            </a:r>
            <a:r>
              <a:rPr lang="en-US" dirty="0" smtClean="0"/>
              <a:t> – Cardiovascular Module</a:t>
            </a:r>
          </a:p>
          <a:p>
            <a:pPr lvl="1"/>
            <a:r>
              <a:rPr lang="en-US" dirty="0" smtClean="0"/>
              <a:t>Audacity- Small Group Session</a:t>
            </a:r>
          </a:p>
          <a:p>
            <a:pPr lvl="1"/>
            <a:r>
              <a:rPr lang="en-US" dirty="0" smtClean="0"/>
              <a:t>Language software; </a:t>
            </a:r>
            <a:r>
              <a:rPr lang="en-US" dirty="0" err="1" smtClean="0"/>
              <a:t>RosettaStone</a:t>
            </a:r>
            <a:r>
              <a:rPr lang="en-US" dirty="0" smtClean="0"/>
              <a:t>, Virtual Communications</a:t>
            </a:r>
          </a:p>
          <a:p>
            <a:pPr lvl="1"/>
            <a:r>
              <a:rPr lang="en-US" dirty="0" smtClean="0"/>
              <a:t>NBME – Secure Browser Plug-in</a:t>
            </a:r>
          </a:p>
          <a:p>
            <a:r>
              <a:rPr lang="en-US" dirty="0" smtClean="0"/>
              <a:t>Print stations (Pharos)</a:t>
            </a:r>
          </a:p>
          <a:p>
            <a:pPr lvl="1"/>
            <a:r>
              <a:rPr lang="en-US" dirty="0" smtClean="0"/>
              <a:t>Two release stations serve 4 printers</a:t>
            </a:r>
          </a:p>
          <a:p>
            <a:pPr lvl="1"/>
            <a:r>
              <a:rPr lang="en-US" dirty="0" smtClean="0"/>
              <a:t>Black &amp; white only, 6 cents per page, 9 cents duplex</a:t>
            </a:r>
          </a:p>
          <a:p>
            <a:pPr lvl="1"/>
            <a:r>
              <a:rPr lang="en-US" dirty="0" smtClean="0"/>
              <a:t>On track to collect $6K, recovers costs</a:t>
            </a:r>
          </a:p>
          <a:p>
            <a:pPr lvl="1"/>
            <a:r>
              <a:rPr lang="en-US" dirty="0" smtClean="0"/>
              <a:t>When Pharos is down?</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r>
              <a:rPr lang="en-US" smtClean="0"/>
              <a:t>Desired Graduates</a:t>
            </a:r>
          </a:p>
        </p:txBody>
      </p:sp>
      <p:sp>
        <p:nvSpPr>
          <p:cNvPr id="4099" name="Rectangle 3"/>
          <p:cNvSpPr>
            <a:spLocks noGrp="1" noChangeArrowheads="1"/>
          </p:cNvSpPr>
          <p:nvPr>
            <p:ph idx="1"/>
          </p:nvPr>
        </p:nvSpPr>
        <p:spPr/>
        <p:txBody>
          <a:bodyPr/>
          <a:lstStyle/>
          <a:p>
            <a:pPr>
              <a:lnSpc>
                <a:spcPct val="80000"/>
              </a:lnSpc>
            </a:pPr>
            <a:r>
              <a:rPr lang="en-US" smtClean="0"/>
              <a:t>Physicians Passionate about Medicine and Making a Difference </a:t>
            </a:r>
          </a:p>
          <a:p>
            <a:pPr>
              <a:lnSpc>
                <a:spcPct val="80000"/>
              </a:lnSpc>
            </a:pPr>
            <a:r>
              <a:rPr lang="en-US" smtClean="0"/>
              <a:t>Foundation of Superb Clinicians</a:t>
            </a:r>
          </a:p>
          <a:p>
            <a:pPr>
              <a:lnSpc>
                <a:spcPct val="80000"/>
              </a:lnSpc>
            </a:pPr>
            <a:r>
              <a:rPr lang="en-US" smtClean="0"/>
              <a:t>Curious and Creative Thinkers</a:t>
            </a:r>
          </a:p>
          <a:p>
            <a:pPr>
              <a:lnSpc>
                <a:spcPct val="80000"/>
              </a:lnSpc>
            </a:pPr>
            <a:r>
              <a:rPr lang="en-US" smtClean="0"/>
              <a:t>Lifelong Learners</a:t>
            </a:r>
          </a:p>
          <a:p>
            <a:pPr>
              <a:lnSpc>
                <a:spcPct val="80000"/>
              </a:lnSpc>
            </a:pPr>
            <a:r>
              <a:rPr lang="en-US" smtClean="0"/>
              <a:t>Physicians Committed to Understanding the Sociological, Psychological, and Economic issues of the patient, family and community</a:t>
            </a:r>
          </a:p>
          <a:p>
            <a:pPr>
              <a:lnSpc>
                <a:spcPct val="80000"/>
              </a:lnSpc>
            </a:pPr>
            <a:r>
              <a:rPr lang="en-US" smtClean="0"/>
              <a:t>Future Leaders</a:t>
            </a:r>
          </a:p>
          <a:p>
            <a:pPr>
              <a:lnSpc>
                <a:spcPct val="80000"/>
              </a:lnSpc>
              <a:buFontTx/>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the technology fits (4)</a:t>
            </a:r>
            <a:endParaRPr lang="en-US" dirty="0"/>
          </a:p>
        </p:txBody>
      </p:sp>
      <p:sp>
        <p:nvSpPr>
          <p:cNvPr id="3" name="Content Placeholder 2"/>
          <p:cNvSpPr>
            <a:spLocks noGrp="1"/>
          </p:cNvSpPr>
          <p:nvPr>
            <p:ph idx="1"/>
          </p:nvPr>
        </p:nvSpPr>
        <p:spPr/>
        <p:txBody>
          <a:bodyPr>
            <a:normAutofit/>
          </a:bodyPr>
          <a:lstStyle/>
          <a:p>
            <a:pPr>
              <a:buNone/>
            </a:pPr>
            <a:r>
              <a:rPr lang="en-US" dirty="0" smtClean="0"/>
              <a:t>Foundations (continued)</a:t>
            </a:r>
          </a:p>
          <a:p>
            <a:r>
              <a:rPr lang="en-US" dirty="0" smtClean="0"/>
              <a:t>Kiosk machines</a:t>
            </a:r>
          </a:p>
          <a:p>
            <a:pPr lvl="1"/>
            <a:r>
              <a:rPr lang="en-US" dirty="0" smtClean="0"/>
              <a:t>2 iMacs</a:t>
            </a:r>
          </a:p>
          <a:p>
            <a:r>
              <a:rPr lang="en-US" dirty="0" smtClean="0"/>
              <a:t>Streaming and </a:t>
            </a:r>
            <a:r>
              <a:rPr lang="en-US" dirty="0" err="1" smtClean="0"/>
              <a:t>simulcasting</a:t>
            </a:r>
            <a:endParaRPr lang="en-US" dirty="0" smtClean="0"/>
          </a:p>
          <a:p>
            <a:r>
              <a:rPr lang="en-US" dirty="0" smtClean="0"/>
              <a:t>Class capture</a:t>
            </a:r>
          </a:p>
          <a:p>
            <a:pPr lvl="1"/>
            <a:r>
              <a:rPr lang="en-US" dirty="0" err="1" smtClean="0"/>
              <a:t>Accordent</a:t>
            </a:r>
            <a:r>
              <a:rPr lang="en-US" dirty="0" smtClean="0"/>
              <a:t>, purchased 7 stations</a:t>
            </a:r>
          </a:p>
          <a:p>
            <a:r>
              <a:rPr lang="en-US" dirty="0" smtClean="0"/>
              <a:t>Emory Center for Experiential Learning (</a:t>
            </a:r>
            <a:r>
              <a:rPr lang="en-US" dirty="0" err="1" smtClean="0"/>
              <a:t>ExCEL</a:t>
            </a:r>
            <a:r>
              <a:rPr lang="en-US"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Emory Center for Experiential Learning (</a:t>
            </a:r>
            <a:r>
              <a:rPr lang="en-US" dirty="0" err="1" smtClean="0"/>
              <a:t>ExCEL</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5 </a:t>
            </a:r>
            <a:r>
              <a:rPr lang="en-US" dirty="0" err="1" smtClean="0"/>
              <a:t>Gaumard</a:t>
            </a:r>
            <a:r>
              <a:rPr lang="en-US" dirty="0" smtClean="0"/>
              <a:t> simulators</a:t>
            </a:r>
          </a:p>
          <a:p>
            <a:pPr lvl="1"/>
            <a:r>
              <a:rPr lang="en-US" dirty="0" smtClean="0"/>
              <a:t>2 adult males, 1 newborn, 1 pediatric</a:t>
            </a:r>
          </a:p>
          <a:p>
            <a:pPr lvl="1"/>
            <a:r>
              <a:rPr lang="en-US" dirty="0" smtClean="0"/>
              <a:t>Noelle birthing simulator, currently housed at Midtown Hospital</a:t>
            </a:r>
          </a:p>
          <a:p>
            <a:pPr lvl="1"/>
            <a:r>
              <a:rPr lang="en-US" dirty="0" smtClean="0"/>
              <a:t>All controlled by (Motion Computing) tablets</a:t>
            </a:r>
          </a:p>
          <a:p>
            <a:r>
              <a:rPr lang="en-US" dirty="0" smtClean="0"/>
              <a:t>2 METI Emergency Care Simulators (ECS)</a:t>
            </a:r>
          </a:p>
          <a:p>
            <a:pPr lvl="1"/>
            <a:r>
              <a:rPr lang="en-US" dirty="0" smtClean="0"/>
              <a:t>Controlled by Mac laptops</a:t>
            </a:r>
          </a:p>
          <a:p>
            <a:pPr lvl="1"/>
            <a:r>
              <a:rPr lang="en-US" dirty="0" err="1" smtClean="0"/>
              <a:t>METIVision</a:t>
            </a:r>
            <a:r>
              <a:rPr lang="en-US" dirty="0" smtClean="0"/>
              <a:t> version 14</a:t>
            </a:r>
          </a:p>
          <a:p>
            <a:pPr lvl="1"/>
            <a:r>
              <a:rPr lang="en-US" dirty="0" smtClean="0"/>
              <a:t>Medical Education Technology, Inc. (METI)</a:t>
            </a:r>
          </a:p>
          <a:p>
            <a:r>
              <a:rPr lang="en-US" dirty="0" smtClean="0"/>
              <a:t>4 Simulation rooms, 3 cameras and 2 </a:t>
            </a:r>
            <a:r>
              <a:rPr lang="en-US" dirty="0" err="1" smtClean="0"/>
              <a:t>mics</a:t>
            </a:r>
            <a:r>
              <a:rPr lang="en-US" dirty="0" smtClean="0"/>
              <a:t> each</a:t>
            </a:r>
          </a:p>
          <a:p>
            <a:r>
              <a:rPr lang="en-US" dirty="0" smtClean="0"/>
              <a:t>Using </a:t>
            </a:r>
            <a:r>
              <a:rPr lang="en-US" dirty="0" err="1" smtClean="0"/>
              <a:t>WebSP</a:t>
            </a:r>
            <a:r>
              <a:rPr lang="en-US" dirty="0" smtClean="0"/>
              <a:t> for integration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the technology fits (5)</a:t>
            </a:r>
            <a:endParaRPr lang="en-US" dirty="0"/>
          </a:p>
        </p:txBody>
      </p:sp>
      <p:sp>
        <p:nvSpPr>
          <p:cNvPr id="3" name="Content Placeholder 2"/>
          <p:cNvSpPr>
            <a:spLocks noGrp="1"/>
          </p:cNvSpPr>
          <p:nvPr>
            <p:ph idx="1"/>
          </p:nvPr>
        </p:nvSpPr>
        <p:spPr/>
        <p:txBody>
          <a:bodyPr>
            <a:normAutofit/>
          </a:bodyPr>
          <a:lstStyle/>
          <a:p>
            <a:pPr>
              <a:buNone/>
            </a:pPr>
            <a:r>
              <a:rPr lang="en-US" dirty="0" smtClean="0"/>
              <a:t>Foundations (continued)</a:t>
            </a:r>
          </a:p>
          <a:p>
            <a:r>
              <a:rPr lang="en-US" dirty="0" smtClean="0"/>
              <a:t>Specialized Software</a:t>
            </a:r>
          </a:p>
          <a:p>
            <a:pPr lvl="1"/>
            <a:r>
              <a:rPr lang="en-US" dirty="0" smtClean="0"/>
              <a:t>Neuroscience</a:t>
            </a:r>
          </a:p>
          <a:p>
            <a:pPr lvl="2"/>
            <a:r>
              <a:rPr lang="en-US" dirty="0" smtClean="0"/>
              <a:t>Neurologic </a:t>
            </a:r>
            <a:r>
              <a:rPr lang="en-US" dirty="0" smtClean="0"/>
              <a:t>Findings - used </a:t>
            </a:r>
            <a:r>
              <a:rPr lang="en-US" dirty="0" smtClean="0"/>
              <a:t>in SOM computer labs</a:t>
            </a:r>
          </a:p>
          <a:p>
            <a:pPr lvl="2"/>
            <a:r>
              <a:rPr lang="en-US" dirty="0" err="1" smtClean="0"/>
              <a:t>BrainStorm</a:t>
            </a:r>
            <a:r>
              <a:rPr lang="en-US" dirty="0" smtClean="0"/>
              <a:t> - </a:t>
            </a:r>
            <a:r>
              <a:rPr lang="en-US" dirty="0" smtClean="0"/>
              <a:t>used </a:t>
            </a:r>
            <a:r>
              <a:rPr lang="en-US" dirty="0" smtClean="0"/>
              <a:t>in Human Anatomy Lab</a:t>
            </a:r>
          </a:p>
          <a:p>
            <a:r>
              <a:rPr lang="en-US" dirty="0" smtClean="0"/>
              <a:t>Objective structured clinical examination (OSCE)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Skills (OSCE) Center</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Objective structured clinical examination (OSCE)</a:t>
            </a:r>
          </a:p>
          <a:p>
            <a:r>
              <a:rPr lang="en-US" dirty="0" smtClean="0"/>
              <a:t>16 exam </a:t>
            </a:r>
            <a:r>
              <a:rPr lang="en-US" dirty="0" smtClean="0"/>
              <a:t>rooms - 4 </a:t>
            </a:r>
            <a:r>
              <a:rPr lang="en-US" dirty="0" smtClean="0"/>
              <a:t>suites, 4 exam rooms in </a:t>
            </a:r>
            <a:r>
              <a:rPr lang="en-US" dirty="0" smtClean="0"/>
              <a:t>each</a:t>
            </a:r>
            <a:endParaRPr lang="en-US" dirty="0" smtClean="0"/>
          </a:p>
          <a:p>
            <a:pPr lvl="1"/>
            <a:r>
              <a:rPr lang="en-US" dirty="0" smtClean="0"/>
              <a:t>Desktop in room for </a:t>
            </a:r>
            <a:r>
              <a:rPr lang="en-US" dirty="0" smtClean="0"/>
              <a:t>(standardized patient) </a:t>
            </a:r>
            <a:r>
              <a:rPr lang="en-US" dirty="0" smtClean="0"/>
              <a:t>data entry</a:t>
            </a:r>
          </a:p>
          <a:p>
            <a:pPr lvl="1"/>
            <a:r>
              <a:rPr lang="en-US" dirty="0" smtClean="0"/>
              <a:t>Laptop outside room for </a:t>
            </a:r>
            <a:r>
              <a:rPr lang="en-US" dirty="0" smtClean="0"/>
              <a:t>(student) </a:t>
            </a:r>
            <a:r>
              <a:rPr lang="en-US" dirty="0" smtClean="0"/>
              <a:t>data entry</a:t>
            </a:r>
          </a:p>
          <a:p>
            <a:pPr lvl="1"/>
            <a:r>
              <a:rPr lang="en-US" dirty="0" smtClean="0"/>
              <a:t>2 wall-mounted cameras and ceiling </a:t>
            </a:r>
            <a:r>
              <a:rPr lang="en-US" dirty="0" err="1" smtClean="0"/>
              <a:t>mic</a:t>
            </a:r>
            <a:r>
              <a:rPr lang="en-US" dirty="0" smtClean="0"/>
              <a:t> in each</a:t>
            </a:r>
          </a:p>
          <a:p>
            <a:r>
              <a:rPr lang="en-US" dirty="0" smtClean="0"/>
              <a:t>Control room</a:t>
            </a:r>
          </a:p>
          <a:p>
            <a:pPr lvl="1"/>
            <a:r>
              <a:rPr lang="en-US" dirty="0" smtClean="0"/>
              <a:t>2 desktops for event control, two 24” monitors</a:t>
            </a:r>
          </a:p>
          <a:p>
            <a:pPr lvl="1"/>
            <a:r>
              <a:rPr lang="en-US" dirty="0" smtClean="0"/>
              <a:t>LIONIS </a:t>
            </a:r>
            <a:r>
              <a:rPr lang="en-US" dirty="0" err="1" smtClean="0"/>
              <a:t>WebSP</a:t>
            </a:r>
            <a:r>
              <a:rPr lang="en-US" dirty="0" smtClean="0"/>
              <a:t> </a:t>
            </a:r>
            <a:r>
              <a:rPr lang="en-US" dirty="0" smtClean="0"/>
              <a:t>- web </a:t>
            </a:r>
            <a:r>
              <a:rPr lang="en-US" dirty="0" smtClean="0"/>
              <a:t>based, case, event, schedule, </a:t>
            </a:r>
            <a:r>
              <a:rPr lang="en-US" dirty="0" smtClean="0"/>
              <a:t>reporting</a:t>
            </a:r>
            <a:endParaRPr lang="en-US" dirty="0" smtClean="0"/>
          </a:p>
          <a:p>
            <a:pPr lvl="1"/>
            <a:endParaRPr lang="en-US" dirty="0" smtClean="0"/>
          </a:p>
          <a:p>
            <a:pPr lvl="1"/>
            <a:endParaRPr lang="en-US" sz="4000" dirty="0" smtClean="0">
              <a:latin typeface="+mj-lt"/>
              <a:ea typeface="+mj-ea"/>
              <a:cs typeface="+mj-cs"/>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04900" y="152400"/>
            <a:ext cx="6299200" cy="646113"/>
          </a:xfrm>
          <a:prstGeom prst="rect">
            <a:avLst/>
          </a:prstGeom>
          <a:noFill/>
          <a:ln w="9525">
            <a:noFill/>
            <a:miter lim="800000"/>
            <a:headEnd/>
            <a:tailEnd/>
          </a:ln>
          <a:effectLst/>
        </p:spPr>
        <p:txBody>
          <a:bodyPr wrap="none">
            <a:spAutoFit/>
          </a:bodyPr>
          <a:lstStyle/>
          <a:p>
            <a:pPr algn="ctr" eaLnBrk="0" hangingPunct="0">
              <a:defRPr/>
            </a:pPr>
            <a:r>
              <a:rPr lang="en-US" sz="3600" dirty="0">
                <a:solidFill>
                  <a:srgbClr val="0000FF"/>
                </a:solidFill>
                <a:latin typeface="+mn-lt"/>
              </a:rPr>
              <a:t>Overview of New Curriculum</a:t>
            </a:r>
          </a:p>
        </p:txBody>
      </p:sp>
      <p:sp>
        <p:nvSpPr>
          <p:cNvPr id="6147" name="Rectangle 4"/>
          <p:cNvSpPr>
            <a:spLocks noChangeArrowheads="1"/>
          </p:cNvSpPr>
          <p:nvPr/>
        </p:nvSpPr>
        <p:spPr bwMode="auto">
          <a:xfrm>
            <a:off x="8229600" y="2705100"/>
            <a:ext cx="685800" cy="762000"/>
          </a:xfrm>
          <a:prstGeom prst="rect">
            <a:avLst/>
          </a:prstGeom>
          <a:gradFill rotWithShape="1">
            <a:gsLst>
              <a:gs pos="0">
                <a:srgbClr val="8D0064"/>
              </a:gs>
              <a:gs pos="50000">
                <a:srgbClr val="CC0092"/>
              </a:gs>
              <a:gs pos="100000">
                <a:srgbClr val="F300AF"/>
              </a:gs>
            </a:gsLst>
            <a:lin ang="16200000" scaled="1"/>
          </a:gradFill>
          <a:ln w="9525">
            <a:solidFill>
              <a:schemeClr val="tx1"/>
            </a:solidFill>
            <a:miter lim="800000"/>
            <a:headEnd/>
            <a:tailEnd/>
          </a:ln>
        </p:spPr>
        <p:txBody>
          <a:bodyPr wrap="none" anchor="ctr"/>
          <a:lstStyle/>
          <a:p>
            <a:endParaRPr lang="en-US"/>
          </a:p>
        </p:txBody>
      </p:sp>
      <p:sp>
        <p:nvSpPr>
          <p:cNvPr id="6148" name="Rectangle 5"/>
          <p:cNvSpPr>
            <a:spLocks noChangeArrowheads="1"/>
          </p:cNvSpPr>
          <p:nvPr/>
        </p:nvSpPr>
        <p:spPr bwMode="auto">
          <a:xfrm>
            <a:off x="5486400" y="4229100"/>
            <a:ext cx="3429000" cy="762000"/>
          </a:xfrm>
          <a:prstGeom prst="rect">
            <a:avLst/>
          </a:prstGeom>
          <a:gradFill rotWithShape="1">
            <a:gsLst>
              <a:gs pos="0">
                <a:srgbClr val="005E00"/>
              </a:gs>
              <a:gs pos="50000">
                <a:srgbClr val="008900"/>
              </a:gs>
              <a:gs pos="100000">
                <a:srgbClr val="00A400"/>
              </a:gs>
            </a:gsLst>
            <a:lin ang="16200000" scaled="1"/>
          </a:gradFill>
          <a:ln w="9525">
            <a:solidFill>
              <a:schemeClr val="tx1"/>
            </a:solidFill>
            <a:miter lim="800000"/>
            <a:headEnd/>
            <a:tailEnd/>
          </a:ln>
        </p:spPr>
        <p:txBody>
          <a:bodyPr wrap="none" anchor="ctr"/>
          <a:lstStyle/>
          <a:p>
            <a:endParaRPr lang="en-US"/>
          </a:p>
        </p:txBody>
      </p:sp>
      <p:grpSp>
        <p:nvGrpSpPr>
          <p:cNvPr id="2" name="Group 87"/>
          <p:cNvGrpSpPr>
            <a:grpSpLocks/>
          </p:cNvGrpSpPr>
          <p:nvPr/>
        </p:nvGrpSpPr>
        <p:grpSpPr bwMode="auto">
          <a:xfrm>
            <a:off x="685800" y="4229100"/>
            <a:ext cx="4800600" cy="769938"/>
            <a:chOff x="685800" y="4229100"/>
            <a:chExt cx="4800600" cy="769938"/>
          </a:xfrm>
        </p:grpSpPr>
        <p:sp>
          <p:nvSpPr>
            <p:cNvPr id="6222" name="Rectangle 3"/>
            <p:cNvSpPr>
              <a:spLocks noChangeArrowheads="1"/>
            </p:cNvSpPr>
            <p:nvPr/>
          </p:nvSpPr>
          <p:spPr bwMode="auto">
            <a:xfrm>
              <a:off x="2057400" y="4237038"/>
              <a:ext cx="3429000" cy="762000"/>
            </a:xfrm>
            <a:prstGeom prst="rect">
              <a:avLst/>
            </a:prstGeom>
            <a:gradFill rotWithShape="1">
              <a:gsLst>
                <a:gs pos="0">
                  <a:srgbClr val="8D0064"/>
                </a:gs>
                <a:gs pos="50000">
                  <a:srgbClr val="CC0092"/>
                </a:gs>
                <a:gs pos="100000">
                  <a:srgbClr val="F300AF"/>
                </a:gs>
              </a:gsLst>
              <a:lin ang="16200000" scaled="1"/>
            </a:gradFill>
            <a:ln w="9525">
              <a:noFill/>
              <a:miter lim="800000"/>
              <a:headEnd/>
              <a:tailEnd/>
            </a:ln>
          </p:spPr>
          <p:txBody>
            <a:bodyPr wrap="none" anchor="ctr"/>
            <a:lstStyle/>
            <a:p>
              <a:endParaRPr lang="en-US"/>
            </a:p>
          </p:txBody>
        </p:sp>
        <p:sp>
          <p:nvSpPr>
            <p:cNvPr id="6223" name="Rectangle 6"/>
            <p:cNvSpPr>
              <a:spLocks noChangeArrowheads="1"/>
            </p:cNvSpPr>
            <p:nvPr/>
          </p:nvSpPr>
          <p:spPr bwMode="auto">
            <a:xfrm>
              <a:off x="685800" y="4237038"/>
              <a:ext cx="685800" cy="762000"/>
            </a:xfrm>
            <a:prstGeom prst="rect">
              <a:avLst/>
            </a:prstGeom>
            <a:gradFill rotWithShape="1">
              <a:gsLst>
                <a:gs pos="0">
                  <a:srgbClr val="8D0064"/>
                </a:gs>
                <a:gs pos="50000">
                  <a:srgbClr val="CC0092"/>
                </a:gs>
                <a:gs pos="100000">
                  <a:srgbClr val="F300AF"/>
                </a:gs>
              </a:gsLst>
              <a:lin ang="16200000" scaled="1"/>
            </a:gradFill>
            <a:ln w="9525">
              <a:noFill/>
              <a:miter lim="800000"/>
              <a:headEnd/>
              <a:tailEnd/>
            </a:ln>
          </p:spPr>
          <p:txBody>
            <a:bodyPr wrap="none" anchor="ctr"/>
            <a:lstStyle/>
            <a:p>
              <a:endParaRPr lang="en-US"/>
            </a:p>
          </p:txBody>
        </p:sp>
        <p:sp>
          <p:nvSpPr>
            <p:cNvPr id="6224" name="Rectangle 7"/>
            <p:cNvSpPr>
              <a:spLocks noChangeArrowheads="1"/>
            </p:cNvSpPr>
            <p:nvPr/>
          </p:nvSpPr>
          <p:spPr bwMode="auto">
            <a:xfrm>
              <a:off x="1371600" y="4229100"/>
              <a:ext cx="685800" cy="762000"/>
            </a:xfrm>
            <a:prstGeom prst="rect">
              <a:avLst/>
            </a:prstGeom>
            <a:gradFill rotWithShape="1">
              <a:gsLst>
                <a:gs pos="0">
                  <a:srgbClr val="8D0064"/>
                </a:gs>
                <a:gs pos="50000">
                  <a:srgbClr val="CC0092"/>
                </a:gs>
                <a:gs pos="100000">
                  <a:srgbClr val="F300AF"/>
                </a:gs>
              </a:gsLst>
              <a:lin ang="16200000" scaled="1"/>
            </a:gradFill>
            <a:ln w="9525">
              <a:noFill/>
              <a:miter lim="800000"/>
              <a:headEnd/>
              <a:tailEnd/>
            </a:ln>
          </p:spPr>
          <p:txBody>
            <a:bodyPr wrap="none" anchor="ctr"/>
            <a:lstStyle/>
            <a:p>
              <a:endParaRPr lang="en-US"/>
            </a:p>
          </p:txBody>
        </p:sp>
      </p:grpSp>
      <p:sp>
        <p:nvSpPr>
          <p:cNvPr id="6150" name="Rectangle 8"/>
          <p:cNvSpPr>
            <a:spLocks noChangeArrowheads="1"/>
          </p:cNvSpPr>
          <p:nvPr/>
        </p:nvSpPr>
        <p:spPr bwMode="auto">
          <a:xfrm>
            <a:off x="6172200" y="2705100"/>
            <a:ext cx="2057400" cy="762000"/>
          </a:xfrm>
          <a:prstGeom prst="rect">
            <a:avLst/>
          </a:prstGeom>
          <a:gradFill rotWithShape="1">
            <a:gsLst>
              <a:gs pos="0">
                <a:srgbClr val="8D0064"/>
              </a:gs>
              <a:gs pos="50000">
                <a:srgbClr val="CC0092"/>
              </a:gs>
              <a:gs pos="100000">
                <a:srgbClr val="F300AF"/>
              </a:gs>
            </a:gsLst>
            <a:lin ang="16200000" scaled="1"/>
          </a:gradFill>
          <a:ln w="9525">
            <a:solidFill>
              <a:schemeClr val="bg1"/>
            </a:solidFill>
            <a:miter lim="800000"/>
            <a:headEnd/>
            <a:tailEnd/>
          </a:ln>
        </p:spPr>
        <p:txBody>
          <a:bodyPr wrap="none" anchor="ctr"/>
          <a:lstStyle/>
          <a:p>
            <a:endParaRPr lang="en-US"/>
          </a:p>
        </p:txBody>
      </p:sp>
      <p:sp>
        <p:nvSpPr>
          <p:cNvPr id="6151" name="Rectangle 9"/>
          <p:cNvSpPr>
            <a:spLocks noChangeArrowheads="1"/>
          </p:cNvSpPr>
          <p:nvPr/>
        </p:nvSpPr>
        <p:spPr bwMode="auto">
          <a:xfrm>
            <a:off x="5486400" y="2705100"/>
            <a:ext cx="685800" cy="762000"/>
          </a:xfrm>
          <a:prstGeom prst="rect">
            <a:avLst/>
          </a:prstGeom>
          <a:gradFill rotWithShape="1">
            <a:gsLst>
              <a:gs pos="0">
                <a:srgbClr val="8D0064"/>
              </a:gs>
              <a:gs pos="50000">
                <a:srgbClr val="CC0092"/>
              </a:gs>
              <a:gs pos="100000">
                <a:srgbClr val="F300AF"/>
              </a:gs>
            </a:gsLst>
            <a:lin ang="16200000" scaled="1"/>
          </a:gradFill>
          <a:ln w="9525">
            <a:solidFill>
              <a:schemeClr val="bg1"/>
            </a:solidFill>
            <a:miter lim="800000"/>
            <a:headEnd/>
            <a:tailEnd/>
          </a:ln>
        </p:spPr>
        <p:txBody>
          <a:bodyPr wrap="none" anchor="ctr"/>
          <a:lstStyle/>
          <a:p>
            <a:endParaRPr lang="en-US"/>
          </a:p>
        </p:txBody>
      </p:sp>
      <p:sp>
        <p:nvSpPr>
          <p:cNvPr id="6152" name="Rectangle 10"/>
          <p:cNvSpPr>
            <a:spLocks noChangeArrowheads="1"/>
          </p:cNvSpPr>
          <p:nvPr/>
        </p:nvSpPr>
        <p:spPr bwMode="auto">
          <a:xfrm>
            <a:off x="685800" y="2705100"/>
            <a:ext cx="3429000" cy="758825"/>
          </a:xfrm>
          <a:prstGeom prst="rect">
            <a:avLst/>
          </a:prstGeom>
          <a:gradFill rotWithShape="1">
            <a:gsLst>
              <a:gs pos="0">
                <a:srgbClr val="A0A000"/>
              </a:gs>
              <a:gs pos="50000">
                <a:srgbClr val="E6E600"/>
              </a:gs>
              <a:gs pos="100000">
                <a:srgbClr val="FFFF00"/>
              </a:gs>
            </a:gsLst>
            <a:lin ang="16200000" scaled="1"/>
          </a:gradFill>
          <a:ln w="9525">
            <a:solidFill>
              <a:srgbClr val="DDD800"/>
            </a:solidFill>
            <a:miter lim="800000"/>
            <a:headEnd/>
            <a:tailEnd/>
          </a:ln>
        </p:spPr>
        <p:txBody>
          <a:bodyPr wrap="none" anchor="ctr"/>
          <a:lstStyle/>
          <a:p>
            <a:endParaRPr lang="en-US"/>
          </a:p>
        </p:txBody>
      </p:sp>
      <p:sp>
        <p:nvSpPr>
          <p:cNvPr id="6153" name="Rectangle 11"/>
          <p:cNvSpPr>
            <a:spLocks noChangeArrowheads="1"/>
          </p:cNvSpPr>
          <p:nvPr/>
        </p:nvSpPr>
        <p:spPr bwMode="auto">
          <a:xfrm>
            <a:off x="685800" y="1295400"/>
            <a:ext cx="8229600" cy="762000"/>
          </a:xfrm>
          <a:prstGeom prst="rect">
            <a:avLst/>
          </a:prstGeom>
          <a:gradFill rotWithShape="1">
            <a:gsLst>
              <a:gs pos="0">
                <a:srgbClr val="A0A000"/>
              </a:gs>
              <a:gs pos="50000">
                <a:srgbClr val="E6E600"/>
              </a:gs>
              <a:gs pos="100000">
                <a:srgbClr val="FFFF00"/>
              </a:gs>
            </a:gsLst>
            <a:lin ang="16200000" scaled="1"/>
          </a:gradFill>
          <a:ln w="9525">
            <a:solidFill>
              <a:srgbClr val="DDD800"/>
            </a:solidFill>
            <a:miter lim="800000"/>
            <a:headEnd/>
            <a:tailEnd/>
          </a:ln>
        </p:spPr>
        <p:txBody>
          <a:bodyPr wrap="none" anchor="ctr"/>
          <a:lstStyle/>
          <a:p>
            <a:endParaRPr lang="en-US"/>
          </a:p>
        </p:txBody>
      </p:sp>
      <p:sp>
        <p:nvSpPr>
          <p:cNvPr id="12301" name="Text Box 13"/>
          <p:cNvSpPr txBox="1">
            <a:spLocks noChangeArrowheads="1"/>
          </p:cNvSpPr>
          <p:nvPr/>
        </p:nvSpPr>
        <p:spPr bwMode="auto">
          <a:xfrm>
            <a:off x="381000" y="792163"/>
            <a:ext cx="688975" cy="276225"/>
          </a:xfrm>
          <a:prstGeom prst="rect">
            <a:avLst/>
          </a:prstGeom>
          <a:noFill/>
          <a:ln w="9525">
            <a:noFill/>
            <a:miter lim="800000"/>
            <a:headEnd/>
            <a:tailEnd/>
          </a:ln>
          <a:effectLst/>
        </p:spPr>
        <p:txBody>
          <a:bodyPr wrap="none">
            <a:spAutoFit/>
          </a:bodyPr>
          <a:lstStyle/>
          <a:p>
            <a:pPr>
              <a:defRPr/>
            </a:pPr>
            <a:r>
              <a:rPr lang="en-US" sz="1200" b="1" dirty="0">
                <a:solidFill>
                  <a:srgbClr val="0000FF"/>
                </a:solidFill>
                <a:latin typeface="+mn-lt"/>
              </a:rPr>
              <a:t>Year 1</a:t>
            </a:r>
          </a:p>
        </p:txBody>
      </p:sp>
      <p:grpSp>
        <p:nvGrpSpPr>
          <p:cNvPr id="3" name="Group 15"/>
          <p:cNvGrpSpPr>
            <a:grpSpLocks/>
          </p:cNvGrpSpPr>
          <p:nvPr/>
        </p:nvGrpSpPr>
        <p:grpSpPr bwMode="auto">
          <a:xfrm>
            <a:off x="685800" y="1287463"/>
            <a:ext cx="4114800" cy="762000"/>
            <a:chOff x="384" y="960"/>
            <a:chExt cx="2592" cy="624"/>
          </a:xfrm>
        </p:grpSpPr>
        <p:sp>
          <p:nvSpPr>
            <p:cNvPr id="6216" name="Rectangle 16"/>
            <p:cNvSpPr>
              <a:spLocks noChangeArrowheads="1"/>
            </p:cNvSpPr>
            <p:nvPr/>
          </p:nvSpPr>
          <p:spPr bwMode="auto">
            <a:xfrm>
              <a:off x="384" y="960"/>
              <a:ext cx="432" cy="624"/>
            </a:xfrm>
            <a:prstGeom prst="rect">
              <a:avLst/>
            </a:prstGeom>
            <a:noFill/>
            <a:ln w="9525">
              <a:solidFill>
                <a:srgbClr val="DDD800"/>
              </a:solidFill>
              <a:miter lim="800000"/>
              <a:headEnd/>
              <a:tailEnd/>
            </a:ln>
          </p:spPr>
          <p:txBody>
            <a:bodyPr wrap="none" anchor="ctr"/>
            <a:lstStyle/>
            <a:p>
              <a:endParaRPr lang="en-US"/>
            </a:p>
          </p:txBody>
        </p:sp>
        <p:sp>
          <p:nvSpPr>
            <p:cNvPr id="6217" name="Rectangle 17"/>
            <p:cNvSpPr>
              <a:spLocks noChangeArrowheads="1"/>
            </p:cNvSpPr>
            <p:nvPr/>
          </p:nvSpPr>
          <p:spPr bwMode="auto">
            <a:xfrm>
              <a:off x="816" y="960"/>
              <a:ext cx="432" cy="624"/>
            </a:xfrm>
            <a:prstGeom prst="rect">
              <a:avLst/>
            </a:prstGeom>
            <a:noFill/>
            <a:ln w="9525">
              <a:solidFill>
                <a:srgbClr val="DDD800"/>
              </a:solidFill>
              <a:miter lim="800000"/>
              <a:headEnd/>
              <a:tailEnd/>
            </a:ln>
          </p:spPr>
          <p:txBody>
            <a:bodyPr wrap="none" anchor="ctr"/>
            <a:lstStyle/>
            <a:p>
              <a:endParaRPr lang="en-US"/>
            </a:p>
          </p:txBody>
        </p:sp>
        <p:sp>
          <p:nvSpPr>
            <p:cNvPr id="6218" name="Rectangle 18"/>
            <p:cNvSpPr>
              <a:spLocks noChangeArrowheads="1"/>
            </p:cNvSpPr>
            <p:nvPr/>
          </p:nvSpPr>
          <p:spPr bwMode="auto">
            <a:xfrm>
              <a:off x="1248" y="960"/>
              <a:ext cx="432" cy="624"/>
            </a:xfrm>
            <a:prstGeom prst="rect">
              <a:avLst/>
            </a:prstGeom>
            <a:noFill/>
            <a:ln w="9525">
              <a:solidFill>
                <a:srgbClr val="DDD800"/>
              </a:solidFill>
              <a:miter lim="800000"/>
              <a:headEnd/>
              <a:tailEnd/>
            </a:ln>
          </p:spPr>
          <p:txBody>
            <a:bodyPr wrap="none" anchor="ctr"/>
            <a:lstStyle/>
            <a:p>
              <a:endParaRPr lang="en-US"/>
            </a:p>
          </p:txBody>
        </p:sp>
        <p:sp>
          <p:nvSpPr>
            <p:cNvPr id="6219" name="Rectangle 19"/>
            <p:cNvSpPr>
              <a:spLocks noChangeArrowheads="1"/>
            </p:cNvSpPr>
            <p:nvPr/>
          </p:nvSpPr>
          <p:spPr bwMode="auto">
            <a:xfrm>
              <a:off x="1680" y="960"/>
              <a:ext cx="432" cy="624"/>
            </a:xfrm>
            <a:prstGeom prst="rect">
              <a:avLst/>
            </a:prstGeom>
            <a:noFill/>
            <a:ln w="9525">
              <a:solidFill>
                <a:srgbClr val="DDD800"/>
              </a:solidFill>
              <a:miter lim="800000"/>
              <a:headEnd/>
              <a:tailEnd/>
            </a:ln>
          </p:spPr>
          <p:txBody>
            <a:bodyPr wrap="none" anchor="ctr"/>
            <a:lstStyle/>
            <a:p>
              <a:endParaRPr lang="en-US"/>
            </a:p>
          </p:txBody>
        </p:sp>
        <p:sp>
          <p:nvSpPr>
            <p:cNvPr id="6220" name="Rectangle 20"/>
            <p:cNvSpPr>
              <a:spLocks noChangeArrowheads="1"/>
            </p:cNvSpPr>
            <p:nvPr/>
          </p:nvSpPr>
          <p:spPr bwMode="auto">
            <a:xfrm>
              <a:off x="2112" y="960"/>
              <a:ext cx="432" cy="624"/>
            </a:xfrm>
            <a:prstGeom prst="rect">
              <a:avLst/>
            </a:prstGeom>
            <a:noFill/>
            <a:ln w="9525">
              <a:solidFill>
                <a:srgbClr val="DDD800"/>
              </a:solidFill>
              <a:miter lim="800000"/>
              <a:headEnd/>
              <a:tailEnd/>
            </a:ln>
          </p:spPr>
          <p:txBody>
            <a:bodyPr wrap="none" anchor="ctr"/>
            <a:lstStyle/>
            <a:p>
              <a:endParaRPr lang="en-US"/>
            </a:p>
          </p:txBody>
        </p:sp>
        <p:sp>
          <p:nvSpPr>
            <p:cNvPr id="6221" name="Rectangle 21"/>
            <p:cNvSpPr>
              <a:spLocks noChangeArrowheads="1"/>
            </p:cNvSpPr>
            <p:nvPr/>
          </p:nvSpPr>
          <p:spPr bwMode="auto">
            <a:xfrm>
              <a:off x="2544" y="960"/>
              <a:ext cx="432" cy="624"/>
            </a:xfrm>
            <a:prstGeom prst="rect">
              <a:avLst/>
            </a:prstGeom>
            <a:noFill/>
            <a:ln w="9525">
              <a:solidFill>
                <a:srgbClr val="DDD800"/>
              </a:solidFill>
              <a:miter lim="800000"/>
              <a:headEnd/>
              <a:tailEnd/>
            </a:ln>
          </p:spPr>
          <p:txBody>
            <a:bodyPr wrap="none" anchor="ctr"/>
            <a:lstStyle/>
            <a:p>
              <a:endParaRPr lang="en-US"/>
            </a:p>
          </p:txBody>
        </p:sp>
      </p:grpSp>
      <p:grpSp>
        <p:nvGrpSpPr>
          <p:cNvPr id="4" name="Group 22"/>
          <p:cNvGrpSpPr>
            <a:grpSpLocks/>
          </p:cNvGrpSpPr>
          <p:nvPr/>
        </p:nvGrpSpPr>
        <p:grpSpPr bwMode="auto">
          <a:xfrm>
            <a:off x="4800600" y="1295400"/>
            <a:ext cx="4114800" cy="762000"/>
            <a:chOff x="384" y="960"/>
            <a:chExt cx="2592" cy="624"/>
          </a:xfrm>
        </p:grpSpPr>
        <p:sp>
          <p:nvSpPr>
            <p:cNvPr id="6210" name="Rectangle 23"/>
            <p:cNvSpPr>
              <a:spLocks noChangeArrowheads="1"/>
            </p:cNvSpPr>
            <p:nvPr/>
          </p:nvSpPr>
          <p:spPr bwMode="auto">
            <a:xfrm>
              <a:off x="384" y="960"/>
              <a:ext cx="432" cy="624"/>
            </a:xfrm>
            <a:prstGeom prst="rect">
              <a:avLst/>
            </a:prstGeom>
            <a:noFill/>
            <a:ln w="9525">
              <a:solidFill>
                <a:srgbClr val="DDD800"/>
              </a:solidFill>
              <a:miter lim="800000"/>
              <a:headEnd/>
              <a:tailEnd/>
            </a:ln>
          </p:spPr>
          <p:txBody>
            <a:bodyPr wrap="none" anchor="ctr"/>
            <a:lstStyle/>
            <a:p>
              <a:endParaRPr lang="en-US"/>
            </a:p>
          </p:txBody>
        </p:sp>
        <p:sp>
          <p:nvSpPr>
            <p:cNvPr id="6211" name="Rectangle 24"/>
            <p:cNvSpPr>
              <a:spLocks noChangeArrowheads="1"/>
            </p:cNvSpPr>
            <p:nvPr/>
          </p:nvSpPr>
          <p:spPr bwMode="auto">
            <a:xfrm>
              <a:off x="816" y="960"/>
              <a:ext cx="432" cy="624"/>
            </a:xfrm>
            <a:prstGeom prst="rect">
              <a:avLst/>
            </a:prstGeom>
            <a:noFill/>
            <a:ln w="9525">
              <a:solidFill>
                <a:srgbClr val="DDD800"/>
              </a:solidFill>
              <a:miter lim="800000"/>
              <a:headEnd/>
              <a:tailEnd/>
            </a:ln>
          </p:spPr>
          <p:txBody>
            <a:bodyPr wrap="none" anchor="ctr"/>
            <a:lstStyle/>
            <a:p>
              <a:endParaRPr lang="en-US"/>
            </a:p>
          </p:txBody>
        </p:sp>
        <p:sp>
          <p:nvSpPr>
            <p:cNvPr id="6212" name="Rectangle 25"/>
            <p:cNvSpPr>
              <a:spLocks noChangeArrowheads="1"/>
            </p:cNvSpPr>
            <p:nvPr/>
          </p:nvSpPr>
          <p:spPr bwMode="auto">
            <a:xfrm>
              <a:off x="1248" y="960"/>
              <a:ext cx="432" cy="624"/>
            </a:xfrm>
            <a:prstGeom prst="rect">
              <a:avLst/>
            </a:prstGeom>
            <a:noFill/>
            <a:ln w="9525">
              <a:solidFill>
                <a:srgbClr val="DDD800"/>
              </a:solidFill>
              <a:miter lim="800000"/>
              <a:headEnd/>
              <a:tailEnd/>
            </a:ln>
          </p:spPr>
          <p:txBody>
            <a:bodyPr wrap="none" anchor="ctr"/>
            <a:lstStyle/>
            <a:p>
              <a:endParaRPr lang="en-US"/>
            </a:p>
          </p:txBody>
        </p:sp>
        <p:sp>
          <p:nvSpPr>
            <p:cNvPr id="6213" name="Rectangle 26"/>
            <p:cNvSpPr>
              <a:spLocks noChangeArrowheads="1"/>
            </p:cNvSpPr>
            <p:nvPr/>
          </p:nvSpPr>
          <p:spPr bwMode="auto">
            <a:xfrm>
              <a:off x="1680" y="960"/>
              <a:ext cx="432" cy="624"/>
            </a:xfrm>
            <a:prstGeom prst="rect">
              <a:avLst/>
            </a:prstGeom>
            <a:noFill/>
            <a:ln w="9525">
              <a:solidFill>
                <a:srgbClr val="DDD800"/>
              </a:solidFill>
              <a:miter lim="800000"/>
              <a:headEnd/>
              <a:tailEnd/>
            </a:ln>
          </p:spPr>
          <p:txBody>
            <a:bodyPr wrap="none" anchor="ctr"/>
            <a:lstStyle/>
            <a:p>
              <a:endParaRPr lang="en-US"/>
            </a:p>
          </p:txBody>
        </p:sp>
        <p:sp>
          <p:nvSpPr>
            <p:cNvPr id="6214" name="Rectangle 27"/>
            <p:cNvSpPr>
              <a:spLocks noChangeArrowheads="1"/>
            </p:cNvSpPr>
            <p:nvPr/>
          </p:nvSpPr>
          <p:spPr bwMode="auto">
            <a:xfrm>
              <a:off x="2112" y="960"/>
              <a:ext cx="432" cy="624"/>
            </a:xfrm>
            <a:prstGeom prst="rect">
              <a:avLst/>
            </a:prstGeom>
            <a:noFill/>
            <a:ln w="9525">
              <a:solidFill>
                <a:srgbClr val="DDD800"/>
              </a:solidFill>
              <a:miter lim="800000"/>
              <a:headEnd/>
              <a:tailEnd/>
            </a:ln>
          </p:spPr>
          <p:txBody>
            <a:bodyPr wrap="none" anchor="ctr"/>
            <a:lstStyle/>
            <a:p>
              <a:endParaRPr lang="en-US"/>
            </a:p>
          </p:txBody>
        </p:sp>
        <p:sp>
          <p:nvSpPr>
            <p:cNvPr id="6215" name="Rectangle 28"/>
            <p:cNvSpPr>
              <a:spLocks noChangeArrowheads="1"/>
            </p:cNvSpPr>
            <p:nvPr/>
          </p:nvSpPr>
          <p:spPr bwMode="auto">
            <a:xfrm>
              <a:off x="2544" y="960"/>
              <a:ext cx="432" cy="624"/>
            </a:xfrm>
            <a:prstGeom prst="rect">
              <a:avLst/>
            </a:prstGeom>
            <a:noFill/>
            <a:ln w="9525">
              <a:solidFill>
                <a:srgbClr val="DDD800"/>
              </a:solidFill>
              <a:miter lim="800000"/>
              <a:headEnd/>
              <a:tailEnd/>
            </a:ln>
          </p:spPr>
          <p:txBody>
            <a:bodyPr wrap="none" anchor="ctr"/>
            <a:lstStyle/>
            <a:p>
              <a:endParaRPr lang="en-US"/>
            </a:p>
          </p:txBody>
        </p:sp>
      </p:grpSp>
      <p:sp>
        <p:nvSpPr>
          <p:cNvPr id="6157" name="Rectangle 32"/>
          <p:cNvSpPr>
            <a:spLocks noChangeArrowheads="1"/>
          </p:cNvSpPr>
          <p:nvPr/>
        </p:nvSpPr>
        <p:spPr bwMode="auto">
          <a:xfrm>
            <a:off x="685800" y="2705100"/>
            <a:ext cx="685800" cy="762000"/>
          </a:xfrm>
          <a:prstGeom prst="rect">
            <a:avLst/>
          </a:prstGeom>
          <a:noFill/>
          <a:ln w="9525">
            <a:solidFill>
              <a:srgbClr val="DDD800"/>
            </a:solidFill>
            <a:miter lim="800000"/>
            <a:headEnd/>
            <a:tailEnd/>
          </a:ln>
        </p:spPr>
        <p:txBody>
          <a:bodyPr wrap="none" anchor="ctr"/>
          <a:lstStyle/>
          <a:p>
            <a:endParaRPr lang="en-US"/>
          </a:p>
        </p:txBody>
      </p:sp>
      <p:sp>
        <p:nvSpPr>
          <p:cNvPr id="6158" name="Rectangle 33"/>
          <p:cNvSpPr>
            <a:spLocks noChangeArrowheads="1"/>
          </p:cNvSpPr>
          <p:nvPr/>
        </p:nvSpPr>
        <p:spPr bwMode="auto">
          <a:xfrm>
            <a:off x="1371600" y="2705100"/>
            <a:ext cx="685800" cy="762000"/>
          </a:xfrm>
          <a:prstGeom prst="rect">
            <a:avLst/>
          </a:prstGeom>
          <a:noFill/>
          <a:ln w="9525">
            <a:solidFill>
              <a:srgbClr val="DDD800"/>
            </a:solidFill>
            <a:miter lim="800000"/>
            <a:headEnd/>
            <a:tailEnd/>
          </a:ln>
        </p:spPr>
        <p:txBody>
          <a:bodyPr wrap="none" anchor="ctr"/>
          <a:lstStyle/>
          <a:p>
            <a:endParaRPr lang="en-US"/>
          </a:p>
        </p:txBody>
      </p:sp>
      <p:sp>
        <p:nvSpPr>
          <p:cNvPr id="6159" name="Rectangle 34"/>
          <p:cNvSpPr>
            <a:spLocks noChangeArrowheads="1"/>
          </p:cNvSpPr>
          <p:nvPr/>
        </p:nvSpPr>
        <p:spPr bwMode="auto">
          <a:xfrm>
            <a:off x="2057400" y="2705100"/>
            <a:ext cx="685800" cy="762000"/>
          </a:xfrm>
          <a:prstGeom prst="rect">
            <a:avLst/>
          </a:prstGeom>
          <a:noFill/>
          <a:ln w="9525">
            <a:solidFill>
              <a:srgbClr val="DDD800"/>
            </a:solidFill>
            <a:miter lim="800000"/>
            <a:headEnd/>
            <a:tailEnd/>
          </a:ln>
        </p:spPr>
        <p:txBody>
          <a:bodyPr wrap="none" anchor="ctr"/>
          <a:lstStyle/>
          <a:p>
            <a:endParaRPr lang="en-US"/>
          </a:p>
        </p:txBody>
      </p:sp>
      <p:sp>
        <p:nvSpPr>
          <p:cNvPr id="6160" name="Rectangle 35"/>
          <p:cNvSpPr>
            <a:spLocks noChangeArrowheads="1"/>
          </p:cNvSpPr>
          <p:nvPr/>
        </p:nvSpPr>
        <p:spPr bwMode="auto">
          <a:xfrm>
            <a:off x="2743200" y="2705100"/>
            <a:ext cx="685800" cy="762000"/>
          </a:xfrm>
          <a:prstGeom prst="rect">
            <a:avLst/>
          </a:prstGeom>
          <a:noFill/>
          <a:ln w="9525">
            <a:solidFill>
              <a:srgbClr val="DDD800"/>
            </a:solidFill>
            <a:miter lim="800000"/>
            <a:headEnd/>
            <a:tailEnd/>
          </a:ln>
        </p:spPr>
        <p:txBody>
          <a:bodyPr wrap="none" anchor="ctr"/>
          <a:lstStyle/>
          <a:p>
            <a:endParaRPr lang="en-US"/>
          </a:p>
        </p:txBody>
      </p:sp>
      <p:sp>
        <p:nvSpPr>
          <p:cNvPr id="6161" name="Rectangle 36"/>
          <p:cNvSpPr>
            <a:spLocks noChangeArrowheads="1"/>
          </p:cNvSpPr>
          <p:nvPr/>
        </p:nvSpPr>
        <p:spPr bwMode="auto">
          <a:xfrm>
            <a:off x="3429000" y="2705100"/>
            <a:ext cx="685800" cy="762000"/>
          </a:xfrm>
          <a:prstGeom prst="rect">
            <a:avLst/>
          </a:prstGeom>
          <a:noFill/>
          <a:ln w="9525">
            <a:solidFill>
              <a:schemeClr val="bg1"/>
            </a:solidFill>
            <a:miter lim="800000"/>
            <a:headEnd/>
            <a:tailEnd/>
          </a:ln>
        </p:spPr>
        <p:txBody>
          <a:bodyPr wrap="none" anchor="ctr"/>
          <a:lstStyle/>
          <a:p>
            <a:endParaRPr lang="en-US"/>
          </a:p>
        </p:txBody>
      </p:sp>
      <p:sp>
        <p:nvSpPr>
          <p:cNvPr id="6162" name="Rectangle 37"/>
          <p:cNvSpPr>
            <a:spLocks noChangeArrowheads="1"/>
          </p:cNvSpPr>
          <p:nvPr/>
        </p:nvSpPr>
        <p:spPr bwMode="auto">
          <a:xfrm>
            <a:off x="4114800" y="2705100"/>
            <a:ext cx="685800" cy="762000"/>
          </a:xfrm>
          <a:prstGeom prst="rect">
            <a:avLst/>
          </a:prstGeom>
          <a:noFill/>
          <a:ln w="9525">
            <a:solidFill>
              <a:schemeClr val="bg1"/>
            </a:solidFill>
            <a:miter lim="800000"/>
            <a:headEnd/>
            <a:tailEnd/>
          </a:ln>
        </p:spPr>
        <p:txBody>
          <a:bodyPr wrap="none" anchor="ctr"/>
          <a:lstStyle/>
          <a:p>
            <a:endParaRPr lang="en-US"/>
          </a:p>
        </p:txBody>
      </p:sp>
      <p:grpSp>
        <p:nvGrpSpPr>
          <p:cNvPr id="5" name="Group 38"/>
          <p:cNvGrpSpPr>
            <a:grpSpLocks/>
          </p:cNvGrpSpPr>
          <p:nvPr/>
        </p:nvGrpSpPr>
        <p:grpSpPr bwMode="auto">
          <a:xfrm>
            <a:off x="4800600" y="2705100"/>
            <a:ext cx="4114800" cy="762000"/>
            <a:chOff x="384" y="960"/>
            <a:chExt cx="2592" cy="624"/>
          </a:xfrm>
        </p:grpSpPr>
        <p:sp>
          <p:nvSpPr>
            <p:cNvPr id="6204" name="Rectangle 39"/>
            <p:cNvSpPr>
              <a:spLocks noChangeArrowheads="1"/>
            </p:cNvSpPr>
            <p:nvPr/>
          </p:nvSpPr>
          <p:spPr bwMode="auto">
            <a:xfrm>
              <a:off x="384" y="960"/>
              <a:ext cx="432" cy="624"/>
            </a:xfrm>
            <a:prstGeom prst="rect">
              <a:avLst/>
            </a:prstGeom>
            <a:noFill/>
            <a:ln w="9525">
              <a:solidFill>
                <a:schemeClr val="bg1"/>
              </a:solidFill>
              <a:miter lim="800000"/>
              <a:headEnd/>
              <a:tailEnd/>
            </a:ln>
          </p:spPr>
          <p:txBody>
            <a:bodyPr wrap="none" anchor="ctr"/>
            <a:lstStyle/>
            <a:p>
              <a:endParaRPr lang="en-US"/>
            </a:p>
          </p:txBody>
        </p:sp>
        <p:sp>
          <p:nvSpPr>
            <p:cNvPr id="6205" name="Rectangle 40"/>
            <p:cNvSpPr>
              <a:spLocks noChangeArrowheads="1"/>
            </p:cNvSpPr>
            <p:nvPr/>
          </p:nvSpPr>
          <p:spPr bwMode="auto">
            <a:xfrm>
              <a:off x="816" y="960"/>
              <a:ext cx="432" cy="624"/>
            </a:xfrm>
            <a:prstGeom prst="rect">
              <a:avLst/>
            </a:prstGeom>
            <a:noFill/>
            <a:ln w="9525">
              <a:solidFill>
                <a:schemeClr val="bg1"/>
              </a:solidFill>
              <a:miter lim="800000"/>
              <a:headEnd/>
              <a:tailEnd/>
            </a:ln>
          </p:spPr>
          <p:txBody>
            <a:bodyPr wrap="none" anchor="ctr"/>
            <a:lstStyle/>
            <a:p>
              <a:endParaRPr lang="en-US"/>
            </a:p>
          </p:txBody>
        </p:sp>
        <p:sp>
          <p:nvSpPr>
            <p:cNvPr id="6206" name="Rectangle 41"/>
            <p:cNvSpPr>
              <a:spLocks noChangeArrowheads="1"/>
            </p:cNvSpPr>
            <p:nvPr/>
          </p:nvSpPr>
          <p:spPr bwMode="auto">
            <a:xfrm>
              <a:off x="1248" y="960"/>
              <a:ext cx="432" cy="624"/>
            </a:xfrm>
            <a:prstGeom prst="rect">
              <a:avLst/>
            </a:prstGeom>
            <a:noFill/>
            <a:ln w="9525">
              <a:solidFill>
                <a:schemeClr val="bg1"/>
              </a:solidFill>
              <a:miter lim="800000"/>
              <a:headEnd/>
              <a:tailEnd/>
            </a:ln>
          </p:spPr>
          <p:txBody>
            <a:bodyPr wrap="none" anchor="ctr"/>
            <a:lstStyle/>
            <a:p>
              <a:endParaRPr lang="en-US"/>
            </a:p>
          </p:txBody>
        </p:sp>
        <p:sp>
          <p:nvSpPr>
            <p:cNvPr id="6207" name="Rectangle 42"/>
            <p:cNvSpPr>
              <a:spLocks noChangeArrowheads="1"/>
            </p:cNvSpPr>
            <p:nvPr/>
          </p:nvSpPr>
          <p:spPr bwMode="auto">
            <a:xfrm>
              <a:off x="1680" y="960"/>
              <a:ext cx="432" cy="624"/>
            </a:xfrm>
            <a:prstGeom prst="rect">
              <a:avLst/>
            </a:prstGeom>
            <a:noFill/>
            <a:ln w="9525">
              <a:solidFill>
                <a:schemeClr val="bg1"/>
              </a:solidFill>
              <a:miter lim="800000"/>
              <a:headEnd/>
              <a:tailEnd/>
            </a:ln>
          </p:spPr>
          <p:txBody>
            <a:bodyPr wrap="none" anchor="ctr"/>
            <a:lstStyle/>
            <a:p>
              <a:endParaRPr lang="en-US"/>
            </a:p>
          </p:txBody>
        </p:sp>
        <p:sp>
          <p:nvSpPr>
            <p:cNvPr id="6208" name="Rectangle 43"/>
            <p:cNvSpPr>
              <a:spLocks noChangeArrowheads="1"/>
            </p:cNvSpPr>
            <p:nvPr/>
          </p:nvSpPr>
          <p:spPr bwMode="auto">
            <a:xfrm>
              <a:off x="2112" y="960"/>
              <a:ext cx="432" cy="624"/>
            </a:xfrm>
            <a:prstGeom prst="rect">
              <a:avLst/>
            </a:prstGeom>
            <a:noFill/>
            <a:ln w="9525">
              <a:solidFill>
                <a:schemeClr val="bg1"/>
              </a:solidFill>
              <a:miter lim="800000"/>
              <a:headEnd/>
              <a:tailEnd/>
            </a:ln>
          </p:spPr>
          <p:txBody>
            <a:bodyPr wrap="none" anchor="ctr"/>
            <a:lstStyle/>
            <a:p>
              <a:endParaRPr lang="en-US"/>
            </a:p>
          </p:txBody>
        </p:sp>
        <p:sp>
          <p:nvSpPr>
            <p:cNvPr id="6209" name="Rectangle 44"/>
            <p:cNvSpPr>
              <a:spLocks noChangeArrowheads="1"/>
            </p:cNvSpPr>
            <p:nvPr/>
          </p:nvSpPr>
          <p:spPr bwMode="auto">
            <a:xfrm>
              <a:off x="2544" y="960"/>
              <a:ext cx="432" cy="624"/>
            </a:xfrm>
            <a:prstGeom prst="rect">
              <a:avLst/>
            </a:prstGeom>
            <a:noFill/>
            <a:ln w="9525">
              <a:solidFill>
                <a:schemeClr val="bg1"/>
              </a:solidFill>
              <a:miter lim="800000"/>
              <a:headEnd/>
              <a:tailEnd/>
            </a:ln>
          </p:spPr>
          <p:txBody>
            <a:bodyPr wrap="none" anchor="ctr"/>
            <a:lstStyle/>
            <a:p>
              <a:endParaRPr lang="en-US"/>
            </a:p>
          </p:txBody>
        </p:sp>
      </p:grpSp>
      <p:sp>
        <p:nvSpPr>
          <p:cNvPr id="6164" name="Rectangle 45"/>
          <p:cNvSpPr>
            <a:spLocks noChangeArrowheads="1"/>
          </p:cNvSpPr>
          <p:nvPr/>
        </p:nvSpPr>
        <p:spPr bwMode="auto">
          <a:xfrm>
            <a:off x="685800" y="2705100"/>
            <a:ext cx="8229600" cy="762000"/>
          </a:xfrm>
          <a:prstGeom prst="rect">
            <a:avLst/>
          </a:prstGeom>
          <a:noFill/>
          <a:ln w="9525">
            <a:solidFill>
              <a:srgbClr val="FFCC00"/>
            </a:solidFill>
            <a:miter lim="800000"/>
            <a:headEnd/>
            <a:tailEnd/>
          </a:ln>
        </p:spPr>
        <p:txBody>
          <a:bodyPr wrap="none" anchor="ctr"/>
          <a:lstStyle/>
          <a:p>
            <a:endParaRPr lang="en-US"/>
          </a:p>
        </p:txBody>
      </p:sp>
      <p:grpSp>
        <p:nvGrpSpPr>
          <p:cNvPr id="6" name="Group 49"/>
          <p:cNvGrpSpPr>
            <a:grpSpLocks/>
          </p:cNvGrpSpPr>
          <p:nvPr/>
        </p:nvGrpSpPr>
        <p:grpSpPr bwMode="auto">
          <a:xfrm>
            <a:off x="685800" y="4229100"/>
            <a:ext cx="8229600" cy="762000"/>
            <a:chOff x="384" y="912"/>
            <a:chExt cx="5184" cy="624"/>
          </a:xfrm>
        </p:grpSpPr>
        <p:grpSp>
          <p:nvGrpSpPr>
            <p:cNvPr id="7" name="Group 50"/>
            <p:cNvGrpSpPr>
              <a:grpSpLocks/>
            </p:cNvGrpSpPr>
            <p:nvPr/>
          </p:nvGrpSpPr>
          <p:grpSpPr bwMode="auto">
            <a:xfrm>
              <a:off x="384" y="912"/>
              <a:ext cx="2592" cy="624"/>
              <a:chOff x="384" y="960"/>
              <a:chExt cx="2592" cy="624"/>
            </a:xfrm>
          </p:grpSpPr>
          <p:sp>
            <p:nvSpPr>
              <p:cNvPr id="6198" name="Rectangle 51"/>
              <p:cNvSpPr>
                <a:spLocks noChangeArrowheads="1"/>
              </p:cNvSpPr>
              <p:nvPr/>
            </p:nvSpPr>
            <p:spPr bwMode="auto">
              <a:xfrm>
                <a:off x="384" y="960"/>
                <a:ext cx="432" cy="624"/>
              </a:xfrm>
              <a:prstGeom prst="rect">
                <a:avLst/>
              </a:prstGeom>
              <a:noFill/>
              <a:ln w="9525">
                <a:solidFill>
                  <a:schemeClr val="bg1"/>
                </a:solidFill>
                <a:miter lim="800000"/>
                <a:headEnd/>
                <a:tailEnd/>
              </a:ln>
            </p:spPr>
            <p:txBody>
              <a:bodyPr wrap="none" anchor="ctr"/>
              <a:lstStyle/>
              <a:p>
                <a:endParaRPr lang="en-US"/>
              </a:p>
            </p:txBody>
          </p:sp>
          <p:sp>
            <p:nvSpPr>
              <p:cNvPr id="6199" name="Rectangle 52"/>
              <p:cNvSpPr>
                <a:spLocks noChangeArrowheads="1"/>
              </p:cNvSpPr>
              <p:nvPr/>
            </p:nvSpPr>
            <p:spPr bwMode="auto">
              <a:xfrm>
                <a:off x="816" y="960"/>
                <a:ext cx="432" cy="624"/>
              </a:xfrm>
              <a:prstGeom prst="rect">
                <a:avLst/>
              </a:prstGeom>
              <a:noFill/>
              <a:ln w="9525">
                <a:solidFill>
                  <a:schemeClr val="bg1"/>
                </a:solidFill>
                <a:miter lim="800000"/>
                <a:headEnd/>
                <a:tailEnd/>
              </a:ln>
            </p:spPr>
            <p:txBody>
              <a:bodyPr wrap="none" anchor="ctr"/>
              <a:lstStyle/>
              <a:p>
                <a:endParaRPr lang="en-US"/>
              </a:p>
            </p:txBody>
          </p:sp>
          <p:sp>
            <p:nvSpPr>
              <p:cNvPr id="6200" name="Rectangle 53"/>
              <p:cNvSpPr>
                <a:spLocks noChangeArrowheads="1"/>
              </p:cNvSpPr>
              <p:nvPr/>
            </p:nvSpPr>
            <p:spPr bwMode="auto">
              <a:xfrm>
                <a:off x="1248" y="960"/>
                <a:ext cx="432" cy="624"/>
              </a:xfrm>
              <a:prstGeom prst="rect">
                <a:avLst/>
              </a:prstGeom>
              <a:noFill/>
              <a:ln w="9525">
                <a:solidFill>
                  <a:schemeClr val="bg1"/>
                </a:solidFill>
                <a:miter lim="800000"/>
                <a:headEnd/>
                <a:tailEnd/>
              </a:ln>
            </p:spPr>
            <p:txBody>
              <a:bodyPr wrap="none" anchor="ctr"/>
              <a:lstStyle/>
              <a:p>
                <a:endParaRPr lang="en-US"/>
              </a:p>
            </p:txBody>
          </p:sp>
          <p:sp>
            <p:nvSpPr>
              <p:cNvPr id="6201" name="Rectangle 54"/>
              <p:cNvSpPr>
                <a:spLocks noChangeArrowheads="1"/>
              </p:cNvSpPr>
              <p:nvPr/>
            </p:nvSpPr>
            <p:spPr bwMode="auto">
              <a:xfrm>
                <a:off x="1680" y="960"/>
                <a:ext cx="432" cy="624"/>
              </a:xfrm>
              <a:prstGeom prst="rect">
                <a:avLst/>
              </a:prstGeom>
              <a:noFill/>
              <a:ln w="9525">
                <a:solidFill>
                  <a:schemeClr val="bg1"/>
                </a:solidFill>
                <a:miter lim="800000"/>
                <a:headEnd/>
                <a:tailEnd/>
              </a:ln>
            </p:spPr>
            <p:txBody>
              <a:bodyPr wrap="none" anchor="ctr"/>
              <a:lstStyle/>
              <a:p>
                <a:endParaRPr lang="en-US"/>
              </a:p>
            </p:txBody>
          </p:sp>
          <p:sp>
            <p:nvSpPr>
              <p:cNvPr id="6202" name="Rectangle 55"/>
              <p:cNvSpPr>
                <a:spLocks noChangeArrowheads="1"/>
              </p:cNvSpPr>
              <p:nvPr/>
            </p:nvSpPr>
            <p:spPr bwMode="auto">
              <a:xfrm>
                <a:off x="2112" y="960"/>
                <a:ext cx="432" cy="624"/>
              </a:xfrm>
              <a:prstGeom prst="rect">
                <a:avLst/>
              </a:prstGeom>
              <a:noFill/>
              <a:ln w="9525">
                <a:solidFill>
                  <a:schemeClr val="bg1"/>
                </a:solidFill>
                <a:miter lim="800000"/>
                <a:headEnd/>
                <a:tailEnd/>
              </a:ln>
            </p:spPr>
            <p:txBody>
              <a:bodyPr wrap="none" anchor="ctr"/>
              <a:lstStyle/>
              <a:p>
                <a:endParaRPr lang="en-US"/>
              </a:p>
            </p:txBody>
          </p:sp>
          <p:sp>
            <p:nvSpPr>
              <p:cNvPr id="6203" name="Rectangle 56"/>
              <p:cNvSpPr>
                <a:spLocks noChangeArrowheads="1"/>
              </p:cNvSpPr>
              <p:nvPr/>
            </p:nvSpPr>
            <p:spPr bwMode="auto">
              <a:xfrm>
                <a:off x="2544" y="960"/>
                <a:ext cx="432" cy="624"/>
              </a:xfrm>
              <a:prstGeom prst="rect">
                <a:avLst/>
              </a:prstGeom>
              <a:noFill/>
              <a:ln w="9525">
                <a:solidFill>
                  <a:schemeClr val="bg1"/>
                </a:solidFill>
                <a:miter lim="800000"/>
                <a:headEnd/>
                <a:tailEnd/>
              </a:ln>
            </p:spPr>
            <p:txBody>
              <a:bodyPr wrap="none" anchor="ctr"/>
              <a:lstStyle/>
              <a:p>
                <a:endParaRPr lang="en-US"/>
              </a:p>
            </p:txBody>
          </p:sp>
        </p:grpSp>
        <p:grpSp>
          <p:nvGrpSpPr>
            <p:cNvPr id="8" name="Group 57"/>
            <p:cNvGrpSpPr>
              <a:grpSpLocks/>
            </p:cNvGrpSpPr>
            <p:nvPr/>
          </p:nvGrpSpPr>
          <p:grpSpPr bwMode="auto">
            <a:xfrm>
              <a:off x="2976" y="912"/>
              <a:ext cx="2592" cy="624"/>
              <a:chOff x="384" y="960"/>
              <a:chExt cx="2592" cy="624"/>
            </a:xfrm>
          </p:grpSpPr>
          <p:sp>
            <p:nvSpPr>
              <p:cNvPr id="6192" name="Rectangle 58"/>
              <p:cNvSpPr>
                <a:spLocks noChangeArrowheads="1"/>
              </p:cNvSpPr>
              <p:nvPr/>
            </p:nvSpPr>
            <p:spPr bwMode="auto">
              <a:xfrm>
                <a:off x="384" y="960"/>
                <a:ext cx="432" cy="624"/>
              </a:xfrm>
              <a:prstGeom prst="rect">
                <a:avLst/>
              </a:prstGeom>
              <a:noFill/>
              <a:ln w="9525">
                <a:solidFill>
                  <a:schemeClr val="bg1"/>
                </a:solidFill>
                <a:miter lim="800000"/>
                <a:headEnd/>
                <a:tailEnd/>
              </a:ln>
            </p:spPr>
            <p:txBody>
              <a:bodyPr wrap="none" anchor="ctr"/>
              <a:lstStyle/>
              <a:p>
                <a:endParaRPr lang="en-US"/>
              </a:p>
            </p:txBody>
          </p:sp>
          <p:sp>
            <p:nvSpPr>
              <p:cNvPr id="6193" name="Rectangle 59"/>
              <p:cNvSpPr>
                <a:spLocks noChangeArrowheads="1"/>
              </p:cNvSpPr>
              <p:nvPr/>
            </p:nvSpPr>
            <p:spPr bwMode="auto">
              <a:xfrm>
                <a:off x="816" y="960"/>
                <a:ext cx="432" cy="624"/>
              </a:xfrm>
              <a:prstGeom prst="rect">
                <a:avLst/>
              </a:prstGeom>
              <a:noFill/>
              <a:ln w="9525">
                <a:solidFill>
                  <a:schemeClr val="bg1"/>
                </a:solidFill>
                <a:miter lim="800000"/>
                <a:headEnd/>
                <a:tailEnd/>
              </a:ln>
            </p:spPr>
            <p:txBody>
              <a:bodyPr wrap="none" anchor="ctr"/>
              <a:lstStyle/>
              <a:p>
                <a:endParaRPr lang="en-US"/>
              </a:p>
            </p:txBody>
          </p:sp>
          <p:sp>
            <p:nvSpPr>
              <p:cNvPr id="6194" name="Rectangle 60"/>
              <p:cNvSpPr>
                <a:spLocks noChangeArrowheads="1"/>
              </p:cNvSpPr>
              <p:nvPr/>
            </p:nvSpPr>
            <p:spPr bwMode="auto">
              <a:xfrm>
                <a:off x="1248" y="960"/>
                <a:ext cx="432" cy="624"/>
              </a:xfrm>
              <a:prstGeom prst="rect">
                <a:avLst/>
              </a:prstGeom>
              <a:noFill/>
              <a:ln w="9525">
                <a:solidFill>
                  <a:schemeClr val="bg1"/>
                </a:solidFill>
                <a:miter lim="800000"/>
                <a:headEnd/>
                <a:tailEnd/>
              </a:ln>
            </p:spPr>
            <p:txBody>
              <a:bodyPr wrap="none" anchor="ctr"/>
              <a:lstStyle/>
              <a:p>
                <a:endParaRPr lang="en-US"/>
              </a:p>
            </p:txBody>
          </p:sp>
          <p:sp>
            <p:nvSpPr>
              <p:cNvPr id="6195" name="Rectangle 61"/>
              <p:cNvSpPr>
                <a:spLocks noChangeArrowheads="1"/>
              </p:cNvSpPr>
              <p:nvPr/>
            </p:nvSpPr>
            <p:spPr bwMode="auto">
              <a:xfrm>
                <a:off x="1680" y="960"/>
                <a:ext cx="432" cy="624"/>
              </a:xfrm>
              <a:prstGeom prst="rect">
                <a:avLst/>
              </a:prstGeom>
              <a:noFill/>
              <a:ln w="9525">
                <a:solidFill>
                  <a:schemeClr val="bg1"/>
                </a:solidFill>
                <a:miter lim="800000"/>
                <a:headEnd/>
                <a:tailEnd/>
              </a:ln>
            </p:spPr>
            <p:txBody>
              <a:bodyPr wrap="none" anchor="ctr"/>
              <a:lstStyle/>
              <a:p>
                <a:endParaRPr lang="en-US"/>
              </a:p>
            </p:txBody>
          </p:sp>
          <p:sp>
            <p:nvSpPr>
              <p:cNvPr id="6196" name="Rectangle 62"/>
              <p:cNvSpPr>
                <a:spLocks noChangeArrowheads="1"/>
              </p:cNvSpPr>
              <p:nvPr/>
            </p:nvSpPr>
            <p:spPr bwMode="auto">
              <a:xfrm>
                <a:off x="2112" y="960"/>
                <a:ext cx="432" cy="624"/>
              </a:xfrm>
              <a:prstGeom prst="rect">
                <a:avLst/>
              </a:prstGeom>
              <a:noFill/>
              <a:ln w="9525">
                <a:solidFill>
                  <a:schemeClr val="bg1"/>
                </a:solidFill>
                <a:miter lim="800000"/>
                <a:headEnd/>
                <a:tailEnd/>
              </a:ln>
            </p:spPr>
            <p:txBody>
              <a:bodyPr wrap="none" anchor="ctr"/>
              <a:lstStyle/>
              <a:p>
                <a:endParaRPr lang="en-US"/>
              </a:p>
            </p:txBody>
          </p:sp>
          <p:sp>
            <p:nvSpPr>
              <p:cNvPr id="6197" name="Rectangle 63"/>
              <p:cNvSpPr>
                <a:spLocks noChangeArrowheads="1"/>
              </p:cNvSpPr>
              <p:nvPr/>
            </p:nvSpPr>
            <p:spPr bwMode="auto">
              <a:xfrm>
                <a:off x="2544" y="960"/>
                <a:ext cx="432" cy="624"/>
              </a:xfrm>
              <a:prstGeom prst="rect">
                <a:avLst/>
              </a:prstGeom>
              <a:noFill/>
              <a:ln w="9525">
                <a:solidFill>
                  <a:schemeClr val="bg1"/>
                </a:solidFill>
                <a:miter lim="800000"/>
                <a:headEnd/>
                <a:tailEnd/>
              </a:ln>
            </p:spPr>
            <p:txBody>
              <a:bodyPr wrap="none" anchor="ctr"/>
              <a:lstStyle/>
              <a:p>
                <a:endParaRPr lang="en-US"/>
              </a:p>
            </p:txBody>
          </p:sp>
        </p:grpSp>
        <p:sp>
          <p:nvSpPr>
            <p:cNvPr id="6191" name="Rectangle 64"/>
            <p:cNvSpPr>
              <a:spLocks noChangeArrowheads="1"/>
            </p:cNvSpPr>
            <p:nvPr/>
          </p:nvSpPr>
          <p:spPr bwMode="auto">
            <a:xfrm>
              <a:off x="384" y="912"/>
              <a:ext cx="5184" cy="624"/>
            </a:xfrm>
            <a:prstGeom prst="rect">
              <a:avLst/>
            </a:prstGeom>
            <a:noFill/>
            <a:ln w="9525">
              <a:solidFill>
                <a:srgbClr val="FFCC00"/>
              </a:solidFill>
              <a:miter lim="800000"/>
              <a:headEnd/>
              <a:tailEnd/>
            </a:ln>
          </p:spPr>
          <p:txBody>
            <a:bodyPr wrap="none" anchor="ctr"/>
            <a:lstStyle/>
            <a:p>
              <a:endParaRPr lang="en-US"/>
            </a:p>
          </p:txBody>
        </p:sp>
      </p:grpSp>
      <p:sp>
        <p:nvSpPr>
          <p:cNvPr id="6166" name="Rectangle 65"/>
          <p:cNvSpPr>
            <a:spLocks noChangeArrowheads="1"/>
          </p:cNvSpPr>
          <p:nvPr/>
        </p:nvSpPr>
        <p:spPr bwMode="auto">
          <a:xfrm>
            <a:off x="700088" y="5707063"/>
            <a:ext cx="6172200" cy="762000"/>
          </a:xfrm>
          <a:prstGeom prst="rect">
            <a:avLst/>
          </a:prstGeom>
          <a:gradFill rotWithShape="1">
            <a:gsLst>
              <a:gs pos="0">
                <a:srgbClr val="876A00"/>
              </a:gs>
              <a:gs pos="50000">
                <a:srgbClr val="C39B00"/>
              </a:gs>
              <a:gs pos="100000">
                <a:srgbClr val="E8B900"/>
              </a:gs>
            </a:gsLst>
            <a:lin ang="16200000" scaled="1"/>
          </a:gradFill>
          <a:ln w="9525">
            <a:noFill/>
            <a:miter lim="800000"/>
            <a:headEnd/>
            <a:tailEnd/>
          </a:ln>
        </p:spPr>
        <p:txBody>
          <a:bodyPr wrap="none" anchor="ctr"/>
          <a:lstStyle/>
          <a:p>
            <a:endParaRPr lang="en-US"/>
          </a:p>
        </p:txBody>
      </p:sp>
      <p:grpSp>
        <p:nvGrpSpPr>
          <p:cNvPr id="9" name="Group 69"/>
          <p:cNvGrpSpPr>
            <a:grpSpLocks/>
          </p:cNvGrpSpPr>
          <p:nvPr/>
        </p:nvGrpSpPr>
        <p:grpSpPr bwMode="auto">
          <a:xfrm>
            <a:off x="685800" y="5707063"/>
            <a:ext cx="4114800" cy="762000"/>
            <a:chOff x="384" y="960"/>
            <a:chExt cx="2592" cy="624"/>
          </a:xfrm>
        </p:grpSpPr>
        <p:sp>
          <p:nvSpPr>
            <p:cNvPr id="6183" name="Rectangle 70"/>
            <p:cNvSpPr>
              <a:spLocks noChangeArrowheads="1"/>
            </p:cNvSpPr>
            <p:nvPr/>
          </p:nvSpPr>
          <p:spPr bwMode="auto">
            <a:xfrm>
              <a:off x="384" y="960"/>
              <a:ext cx="432" cy="624"/>
            </a:xfrm>
            <a:prstGeom prst="rect">
              <a:avLst/>
            </a:prstGeom>
            <a:noFill/>
            <a:ln w="9525">
              <a:solidFill>
                <a:schemeClr val="bg1"/>
              </a:solidFill>
              <a:miter lim="800000"/>
              <a:headEnd/>
              <a:tailEnd/>
            </a:ln>
          </p:spPr>
          <p:txBody>
            <a:bodyPr wrap="none" anchor="ctr"/>
            <a:lstStyle/>
            <a:p>
              <a:endParaRPr lang="en-US"/>
            </a:p>
          </p:txBody>
        </p:sp>
        <p:sp>
          <p:nvSpPr>
            <p:cNvPr id="6184" name="Rectangle 71"/>
            <p:cNvSpPr>
              <a:spLocks noChangeArrowheads="1"/>
            </p:cNvSpPr>
            <p:nvPr/>
          </p:nvSpPr>
          <p:spPr bwMode="auto">
            <a:xfrm>
              <a:off x="816" y="960"/>
              <a:ext cx="432" cy="624"/>
            </a:xfrm>
            <a:prstGeom prst="rect">
              <a:avLst/>
            </a:prstGeom>
            <a:noFill/>
            <a:ln w="9525">
              <a:solidFill>
                <a:schemeClr val="bg1"/>
              </a:solidFill>
              <a:miter lim="800000"/>
              <a:headEnd/>
              <a:tailEnd/>
            </a:ln>
          </p:spPr>
          <p:txBody>
            <a:bodyPr wrap="none" anchor="ctr"/>
            <a:lstStyle/>
            <a:p>
              <a:endParaRPr lang="en-US"/>
            </a:p>
          </p:txBody>
        </p:sp>
        <p:sp>
          <p:nvSpPr>
            <p:cNvPr id="6185" name="Rectangle 72"/>
            <p:cNvSpPr>
              <a:spLocks noChangeArrowheads="1"/>
            </p:cNvSpPr>
            <p:nvPr/>
          </p:nvSpPr>
          <p:spPr bwMode="auto">
            <a:xfrm>
              <a:off x="1248" y="960"/>
              <a:ext cx="432" cy="624"/>
            </a:xfrm>
            <a:prstGeom prst="rect">
              <a:avLst/>
            </a:prstGeom>
            <a:noFill/>
            <a:ln w="9525">
              <a:solidFill>
                <a:schemeClr val="bg1"/>
              </a:solidFill>
              <a:miter lim="800000"/>
              <a:headEnd/>
              <a:tailEnd/>
            </a:ln>
          </p:spPr>
          <p:txBody>
            <a:bodyPr wrap="none" anchor="ctr"/>
            <a:lstStyle/>
            <a:p>
              <a:endParaRPr lang="en-US"/>
            </a:p>
          </p:txBody>
        </p:sp>
        <p:sp>
          <p:nvSpPr>
            <p:cNvPr id="6186" name="Rectangle 73"/>
            <p:cNvSpPr>
              <a:spLocks noChangeArrowheads="1"/>
            </p:cNvSpPr>
            <p:nvPr/>
          </p:nvSpPr>
          <p:spPr bwMode="auto">
            <a:xfrm>
              <a:off x="1680" y="960"/>
              <a:ext cx="432" cy="624"/>
            </a:xfrm>
            <a:prstGeom prst="rect">
              <a:avLst/>
            </a:prstGeom>
            <a:noFill/>
            <a:ln w="9525">
              <a:solidFill>
                <a:schemeClr val="bg1"/>
              </a:solidFill>
              <a:miter lim="800000"/>
              <a:headEnd/>
              <a:tailEnd/>
            </a:ln>
          </p:spPr>
          <p:txBody>
            <a:bodyPr wrap="none" anchor="ctr"/>
            <a:lstStyle/>
            <a:p>
              <a:endParaRPr lang="en-US"/>
            </a:p>
          </p:txBody>
        </p:sp>
        <p:sp>
          <p:nvSpPr>
            <p:cNvPr id="6187" name="Rectangle 74"/>
            <p:cNvSpPr>
              <a:spLocks noChangeArrowheads="1"/>
            </p:cNvSpPr>
            <p:nvPr/>
          </p:nvSpPr>
          <p:spPr bwMode="auto">
            <a:xfrm>
              <a:off x="2112" y="960"/>
              <a:ext cx="432" cy="624"/>
            </a:xfrm>
            <a:prstGeom prst="rect">
              <a:avLst/>
            </a:prstGeom>
            <a:noFill/>
            <a:ln w="9525">
              <a:solidFill>
                <a:schemeClr val="bg1"/>
              </a:solidFill>
              <a:miter lim="800000"/>
              <a:headEnd/>
              <a:tailEnd/>
            </a:ln>
          </p:spPr>
          <p:txBody>
            <a:bodyPr wrap="none" anchor="ctr"/>
            <a:lstStyle/>
            <a:p>
              <a:endParaRPr lang="en-US"/>
            </a:p>
          </p:txBody>
        </p:sp>
        <p:sp>
          <p:nvSpPr>
            <p:cNvPr id="6188" name="Rectangle 75"/>
            <p:cNvSpPr>
              <a:spLocks noChangeArrowheads="1"/>
            </p:cNvSpPr>
            <p:nvPr/>
          </p:nvSpPr>
          <p:spPr bwMode="auto">
            <a:xfrm>
              <a:off x="2544" y="960"/>
              <a:ext cx="432" cy="624"/>
            </a:xfrm>
            <a:prstGeom prst="rect">
              <a:avLst/>
            </a:prstGeom>
            <a:noFill/>
            <a:ln w="9525">
              <a:solidFill>
                <a:schemeClr val="bg1"/>
              </a:solidFill>
              <a:miter lim="800000"/>
              <a:headEnd/>
              <a:tailEnd/>
            </a:ln>
          </p:spPr>
          <p:txBody>
            <a:bodyPr wrap="none" anchor="ctr"/>
            <a:lstStyle/>
            <a:p>
              <a:endParaRPr lang="en-US"/>
            </a:p>
          </p:txBody>
        </p:sp>
      </p:grpSp>
      <p:sp>
        <p:nvSpPr>
          <p:cNvPr id="6168" name="Rectangle 76"/>
          <p:cNvSpPr>
            <a:spLocks noChangeArrowheads="1"/>
          </p:cNvSpPr>
          <p:nvPr/>
        </p:nvSpPr>
        <p:spPr bwMode="auto">
          <a:xfrm>
            <a:off x="4800600" y="5707063"/>
            <a:ext cx="685800" cy="762000"/>
          </a:xfrm>
          <a:prstGeom prst="rect">
            <a:avLst/>
          </a:prstGeom>
          <a:noFill/>
          <a:ln w="9525">
            <a:solidFill>
              <a:schemeClr val="bg1"/>
            </a:solidFill>
            <a:miter lim="800000"/>
            <a:headEnd/>
            <a:tailEnd/>
          </a:ln>
        </p:spPr>
        <p:txBody>
          <a:bodyPr wrap="none" anchor="ctr"/>
          <a:lstStyle/>
          <a:p>
            <a:endParaRPr lang="en-US"/>
          </a:p>
        </p:txBody>
      </p:sp>
      <p:sp>
        <p:nvSpPr>
          <p:cNvPr id="6169" name="Rectangle 77"/>
          <p:cNvSpPr>
            <a:spLocks noChangeArrowheads="1"/>
          </p:cNvSpPr>
          <p:nvPr/>
        </p:nvSpPr>
        <p:spPr bwMode="auto">
          <a:xfrm>
            <a:off x="5486400" y="5707063"/>
            <a:ext cx="685800" cy="762000"/>
          </a:xfrm>
          <a:prstGeom prst="rect">
            <a:avLst/>
          </a:prstGeom>
          <a:noFill/>
          <a:ln w="9525">
            <a:solidFill>
              <a:schemeClr val="bg1"/>
            </a:solidFill>
            <a:miter lim="800000"/>
            <a:headEnd/>
            <a:tailEnd/>
          </a:ln>
        </p:spPr>
        <p:txBody>
          <a:bodyPr wrap="none" anchor="ctr"/>
          <a:lstStyle/>
          <a:p>
            <a:endParaRPr lang="en-US"/>
          </a:p>
        </p:txBody>
      </p:sp>
      <p:sp>
        <p:nvSpPr>
          <p:cNvPr id="6170" name="Rectangle 78"/>
          <p:cNvSpPr>
            <a:spLocks noChangeArrowheads="1"/>
          </p:cNvSpPr>
          <p:nvPr/>
        </p:nvSpPr>
        <p:spPr bwMode="auto">
          <a:xfrm>
            <a:off x="6172200" y="5707063"/>
            <a:ext cx="685800" cy="762000"/>
          </a:xfrm>
          <a:prstGeom prst="rect">
            <a:avLst/>
          </a:prstGeom>
          <a:noFill/>
          <a:ln w="9525">
            <a:solidFill>
              <a:schemeClr val="bg1"/>
            </a:solidFill>
            <a:miter lim="800000"/>
            <a:headEnd/>
            <a:tailEnd/>
          </a:ln>
        </p:spPr>
        <p:txBody>
          <a:bodyPr wrap="none" anchor="ctr"/>
          <a:lstStyle/>
          <a:p>
            <a:endParaRPr lang="en-US"/>
          </a:p>
        </p:txBody>
      </p:sp>
      <p:sp>
        <p:nvSpPr>
          <p:cNvPr id="12367" name="Text Box 79"/>
          <p:cNvSpPr txBox="1">
            <a:spLocks noChangeArrowheads="1"/>
          </p:cNvSpPr>
          <p:nvPr/>
        </p:nvSpPr>
        <p:spPr bwMode="auto">
          <a:xfrm>
            <a:off x="3276600" y="1524000"/>
            <a:ext cx="2805113" cy="369888"/>
          </a:xfrm>
          <a:prstGeom prst="rect">
            <a:avLst/>
          </a:prstGeom>
          <a:solidFill>
            <a:srgbClr val="FFFF00"/>
          </a:solidFill>
          <a:ln w="9525">
            <a:noFill/>
            <a:miter lim="800000"/>
            <a:headEnd/>
            <a:tailEnd/>
          </a:ln>
          <a:effectLst/>
        </p:spPr>
        <p:txBody>
          <a:bodyPr wrap="none">
            <a:spAutoFit/>
          </a:bodyPr>
          <a:lstStyle/>
          <a:p>
            <a:pPr>
              <a:defRPr/>
            </a:pPr>
            <a:r>
              <a:rPr lang="en-US" dirty="0">
                <a:solidFill>
                  <a:schemeClr val="accent1"/>
                </a:solidFill>
                <a:latin typeface="+mn-lt"/>
              </a:rPr>
              <a:t>Foundations of Medicine</a:t>
            </a:r>
          </a:p>
        </p:txBody>
      </p:sp>
      <p:sp>
        <p:nvSpPr>
          <p:cNvPr id="6172" name="Text Box 80"/>
          <p:cNvSpPr txBox="1">
            <a:spLocks noChangeArrowheads="1"/>
          </p:cNvSpPr>
          <p:nvPr/>
        </p:nvSpPr>
        <p:spPr bwMode="auto">
          <a:xfrm>
            <a:off x="5930900" y="2819400"/>
            <a:ext cx="2500313" cy="609600"/>
          </a:xfrm>
          <a:prstGeom prst="rect">
            <a:avLst/>
          </a:prstGeom>
          <a:solidFill>
            <a:srgbClr val="E200A7"/>
          </a:solidFill>
          <a:ln w="9525">
            <a:noFill/>
            <a:miter lim="800000"/>
            <a:headEnd/>
            <a:tailEnd/>
          </a:ln>
        </p:spPr>
        <p:txBody>
          <a:bodyPr wrap="none">
            <a:spAutoFit/>
          </a:bodyPr>
          <a:lstStyle/>
          <a:p>
            <a:pPr algn="ctr"/>
            <a:r>
              <a:rPr lang="en-US" sz="1700">
                <a:solidFill>
                  <a:srgbClr val="0000FF"/>
                </a:solidFill>
                <a:latin typeface="Comic Sans MS" pitchFamily="66" charset="0"/>
              </a:rPr>
              <a:t>Application of Medical </a:t>
            </a:r>
          </a:p>
          <a:p>
            <a:pPr algn="ctr"/>
            <a:r>
              <a:rPr lang="en-US" sz="1700">
                <a:solidFill>
                  <a:srgbClr val="0000FF"/>
                </a:solidFill>
                <a:latin typeface="Comic Sans MS" pitchFamily="66" charset="0"/>
              </a:rPr>
              <a:t>Sciences</a:t>
            </a:r>
          </a:p>
        </p:txBody>
      </p:sp>
      <p:sp>
        <p:nvSpPr>
          <p:cNvPr id="12372" name="Text Box 84"/>
          <p:cNvSpPr txBox="1">
            <a:spLocks noChangeArrowheads="1"/>
          </p:cNvSpPr>
          <p:nvPr/>
        </p:nvSpPr>
        <p:spPr bwMode="auto">
          <a:xfrm>
            <a:off x="4191000" y="2895600"/>
            <a:ext cx="1295400" cy="304800"/>
          </a:xfrm>
          <a:prstGeom prst="rect">
            <a:avLst/>
          </a:prstGeom>
          <a:noFill/>
          <a:ln w="9525">
            <a:noFill/>
            <a:miter lim="800000"/>
            <a:headEnd/>
            <a:tailEnd/>
          </a:ln>
          <a:effectLst/>
        </p:spPr>
        <p:txBody>
          <a:bodyPr>
            <a:spAutoFit/>
          </a:bodyPr>
          <a:lstStyle/>
          <a:p>
            <a:pPr>
              <a:defRPr/>
            </a:pPr>
            <a:r>
              <a:rPr lang="en-US" sz="1400" dirty="0">
                <a:solidFill>
                  <a:srgbClr val="0000FF"/>
                </a:solidFill>
                <a:latin typeface="+mn-lt"/>
              </a:rPr>
              <a:t>NBME Part I</a:t>
            </a:r>
            <a:endParaRPr lang="en-US" sz="1500" dirty="0">
              <a:solidFill>
                <a:srgbClr val="0000FF"/>
              </a:solidFill>
              <a:latin typeface="+mn-lt"/>
            </a:endParaRPr>
          </a:p>
        </p:txBody>
      </p:sp>
      <p:sp>
        <p:nvSpPr>
          <p:cNvPr id="12377" name="Text Box 89"/>
          <p:cNvSpPr txBox="1">
            <a:spLocks noChangeArrowheads="1"/>
          </p:cNvSpPr>
          <p:nvPr/>
        </p:nvSpPr>
        <p:spPr bwMode="auto">
          <a:xfrm>
            <a:off x="6286500" y="4419600"/>
            <a:ext cx="1879600" cy="369888"/>
          </a:xfrm>
          <a:prstGeom prst="rect">
            <a:avLst/>
          </a:prstGeom>
          <a:solidFill>
            <a:srgbClr val="009900"/>
          </a:solidFill>
          <a:ln w="9525">
            <a:noFill/>
            <a:miter lim="800000"/>
            <a:headEnd/>
            <a:tailEnd/>
          </a:ln>
          <a:effectLst/>
        </p:spPr>
        <p:txBody>
          <a:bodyPr wrap="none">
            <a:spAutoFit/>
          </a:bodyPr>
          <a:lstStyle/>
          <a:p>
            <a:pPr>
              <a:defRPr/>
            </a:pPr>
            <a:r>
              <a:rPr lang="en-US" dirty="0">
                <a:solidFill>
                  <a:srgbClr val="0000FF"/>
                </a:solidFill>
                <a:latin typeface="+mn-lt"/>
              </a:rPr>
              <a:t>Discovery</a:t>
            </a:r>
            <a:r>
              <a:rPr lang="en-US" sz="1700" dirty="0">
                <a:solidFill>
                  <a:srgbClr val="0000FF"/>
                </a:solidFill>
                <a:latin typeface="+mn-lt"/>
              </a:rPr>
              <a:t> Phase</a:t>
            </a:r>
          </a:p>
        </p:txBody>
      </p:sp>
      <p:sp>
        <p:nvSpPr>
          <p:cNvPr id="12378" name="Text Box 90"/>
          <p:cNvSpPr txBox="1">
            <a:spLocks noChangeArrowheads="1"/>
          </p:cNvSpPr>
          <p:nvPr/>
        </p:nvSpPr>
        <p:spPr bwMode="auto">
          <a:xfrm>
            <a:off x="1981200" y="5867400"/>
            <a:ext cx="3622675" cy="369888"/>
          </a:xfrm>
          <a:prstGeom prst="rect">
            <a:avLst/>
          </a:prstGeom>
          <a:solidFill>
            <a:srgbClr val="D8AF00"/>
          </a:solidFill>
          <a:ln w="9525">
            <a:noFill/>
            <a:miter lim="800000"/>
            <a:headEnd/>
            <a:tailEnd/>
          </a:ln>
          <a:effectLst/>
        </p:spPr>
        <p:txBody>
          <a:bodyPr wrap="none">
            <a:spAutoFit/>
          </a:bodyPr>
          <a:lstStyle/>
          <a:p>
            <a:pPr>
              <a:defRPr/>
            </a:pPr>
            <a:r>
              <a:rPr lang="en-US" dirty="0">
                <a:solidFill>
                  <a:srgbClr val="0000FF"/>
                </a:solidFill>
                <a:latin typeface="+mn-lt"/>
              </a:rPr>
              <a:t>Translation of Medical Sciences</a:t>
            </a:r>
          </a:p>
        </p:txBody>
      </p:sp>
      <p:sp>
        <p:nvSpPr>
          <p:cNvPr id="6176" name="Rectangle 93"/>
          <p:cNvSpPr>
            <a:spLocks noChangeArrowheads="1"/>
          </p:cNvSpPr>
          <p:nvPr/>
        </p:nvSpPr>
        <p:spPr bwMode="auto">
          <a:xfrm>
            <a:off x="685800" y="1287463"/>
            <a:ext cx="8229600" cy="762000"/>
          </a:xfrm>
          <a:prstGeom prst="rect">
            <a:avLst/>
          </a:prstGeom>
          <a:noFill/>
          <a:ln w="9525">
            <a:solidFill>
              <a:srgbClr val="DDD800"/>
            </a:solidFill>
            <a:miter lim="800000"/>
            <a:headEnd/>
            <a:tailEnd/>
          </a:ln>
        </p:spPr>
        <p:txBody>
          <a:bodyPr wrap="none" anchor="ctr"/>
          <a:lstStyle/>
          <a:p>
            <a:endParaRPr lang="en-US"/>
          </a:p>
        </p:txBody>
      </p:sp>
      <p:sp>
        <p:nvSpPr>
          <p:cNvPr id="6177" name="Rectangle 94"/>
          <p:cNvSpPr>
            <a:spLocks noChangeArrowheads="1"/>
          </p:cNvSpPr>
          <p:nvPr/>
        </p:nvSpPr>
        <p:spPr bwMode="auto">
          <a:xfrm>
            <a:off x="685800" y="5707063"/>
            <a:ext cx="6172200" cy="762000"/>
          </a:xfrm>
          <a:prstGeom prst="rect">
            <a:avLst/>
          </a:prstGeom>
          <a:noFill/>
          <a:ln w="9525">
            <a:solidFill>
              <a:srgbClr val="FFCC00"/>
            </a:solidFill>
            <a:miter lim="800000"/>
            <a:headEnd/>
            <a:tailEnd/>
          </a:ln>
        </p:spPr>
        <p:txBody>
          <a:bodyPr wrap="none" anchor="ctr"/>
          <a:lstStyle/>
          <a:p>
            <a:endParaRPr lang="en-US"/>
          </a:p>
        </p:txBody>
      </p:sp>
      <p:sp>
        <p:nvSpPr>
          <p:cNvPr id="84" name="Text Box 13"/>
          <p:cNvSpPr txBox="1">
            <a:spLocks noChangeArrowheads="1"/>
          </p:cNvSpPr>
          <p:nvPr/>
        </p:nvSpPr>
        <p:spPr bwMode="auto">
          <a:xfrm>
            <a:off x="381000" y="2324100"/>
            <a:ext cx="688975" cy="276225"/>
          </a:xfrm>
          <a:prstGeom prst="rect">
            <a:avLst/>
          </a:prstGeom>
          <a:noFill/>
          <a:ln w="9525">
            <a:noFill/>
            <a:miter lim="800000"/>
            <a:headEnd/>
            <a:tailEnd/>
          </a:ln>
          <a:effectLst/>
        </p:spPr>
        <p:txBody>
          <a:bodyPr wrap="none">
            <a:spAutoFit/>
          </a:bodyPr>
          <a:lstStyle/>
          <a:p>
            <a:pPr>
              <a:defRPr/>
            </a:pPr>
            <a:r>
              <a:rPr lang="en-US" sz="1200" b="1" dirty="0">
                <a:solidFill>
                  <a:srgbClr val="0000FF"/>
                </a:solidFill>
                <a:latin typeface="+mn-lt"/>
              </a:rPr>
              <a:t>Year 2</a:t>
            </a:r>
          </a:p>
        </p:txBody>
      </p:sp>
      <p:sp>
        <p:nvSpPr>
          <p:cNvPr id="85" name="Text Box 13"/>
          <p:cNvSpPr txBox="1">
            <a:spLocks noChangeArrowheads="1"/>
          </p:cNvSpPr>
          <p:nvPr/>
        </p:nvSpPr>
        <p:spPr bwMode="auto">
          <a:xfrm>
            <a:off x="381000" y="3848100"/>
            <a:ext cx="688975" cy="276225"/>
          </a:xfrm>
          <a:prstGeom prst="rect">
            <a:avLst/>
          </a:prstGeom>
          <a:noFill/>
          <a:ln w="9525">
            <a:noFill/>
            <a:miter lim="800000"/>
            <a:headEnd/>
            <a:tailEnd/>
          </a:ln>
          <a:effectLst/>
        </p:spPr>
        <p:txBody>
          <a:bodyPr wrap="none">
            <a:spAutoFit/>
          </a:bodyPr>
          <a:lstStyle/>
          <a:p>
            <a:pPr>
              <a:defRPr/>
            </a:pPr>
            <a:r>
              <a:rPr lang="en-US" sz="1200" b="1" dirty="0">
                <a:solidFill>
                  <a:srgbClr val="0000FF"/>
                </a:solidFill>
                <a:latin typeface="+mn-lt"/>
              </a:rPr>
              <a:t>Year 3</a:t>
            </a:r>
          </a:p>
        </p:txBody>
      </p:sp>
      <p:sp>
        <p:nvSpPr>
          <p:cNvPr id="86" name="Text Box 13"/>
          <p:cNvSpPr txBox="1">
            <a:spLocks noChangeArrowheads="1"/>
          </p:cNvSpPr>
          <p:nvPr/>
        </p:nvSpPr>
        <p:spPr bwMode="auto">
          <a:xfrm>
            <a:off x="381000" y="5295900"/>
            <a:ext cx="688975" cy="276225"/>
          </a:xfrm>
          <a:prstGeom prst="rect">
            <a:avLst/>
          </a:prstGeom>
          <a:noFill/>
          <a:ln w="9525">
            <a:noFill/>
            <a:miter lim="800000"/>
            <a:headEnd/>
            <a:tailEnd/>
          </a:ln>
          <a:effectLst/>
        </p:spPr>
        <p:txBody>
          <a:bodyPr wrap="none">
            <a:spAutoFit/>
          </a:bodyPr>
          <a:lstStyle/>
          <a:p>
            <a:pPr>
              <a:defRPr/>
            </a:pPr>
            <a:r>
              <a:rPr lang="en-US" sz="1200" b="1" dirty="0">
                <a:solidFill>
                  <a:srgbClr val="0000FF"/>
                </a:solidFill>
                <a:latin typeface="+mn-lt"/>
              </a:rPr>
              <a:t>Year 4</a:t>
            </a:r>
          </a:p>
        </p:txBody>
      </p:sp>
      <p:sp>
        <p:nvSpPr>
          <p:cNvPr id="87" name="Text Box 79"/>
          <p:cNvSpPr txBox="1">
            <a:spLocks noChangeArrowheads="1"/>
          </p:cNvSpPr>
          <p:nvPr/>
        </p:nvSpPr>
        <p:spPr bwMode="auto">
          <a:xfrm>
            <a:off x="876300" y="2895600"/>
            <a:ext cx="2805113" cy="369888"/>
          </a:xfrm>
          <a:prstGeom prst="rect">
            <a:avLst/>
          </a:prstGeom>
          <a:solidFill>
            <a:srgbClr val="FFFF00"/>
          </a:solidFill>
          <a:ln w="9525">
            <a:noFill/>
            <a:miter lim="800000"/>
            <a:headEnd/>
            <a:tailEnd/>
          </a:ln>
          <a:effectLst/>
        </p:spPr>
        <p:txBody>
          <a:bodyPr wrap="none">
            <a:spAutoFit/>
          </a:bodyPr>
          <a:lstStyle/>
          <a:p>
            <a:pPr>
              <a:defRPr/>
            </a:pPr>
            <a:r>
              <a:rPr lang="en-US" dirty="0">
                <a:solidFill>
                  <a:schemeClr val="accent1"/>
                </a:solidFill>
                <a:latin typeface="+mn-lt"/>
              </a:rPr>
              <a:t>Foundations of Medicine</a:t>
            </a:r>
          </a:p>
        </p:txBody>
      </p:sp>
      <p:sp>
        <p:nvSpPr>
          <p:cNvPr id="6182" name="Text Box 80"/>
          <p:cNvSpPr txBox="1">
            <a:spLocks noChangeArrowheads="1"/>
          </p:cNvSpPr>
          <p:nvPr/>
        </p:nvSpPr>
        <p:spPr bwMode="auto">
          <a:xfrm>
            <a:off x="1143000" y="4419600"/>
            <a:ext cx="4000500" cy="350838"/>
          </a:xfrm>
          <a:prstGeom prst="rect">
            <a:avLst/>
          </a:prstGeom>
          <a:solidFill>
            <a:srgbClr val="E200A7"/>
          </a:solidFill>
          <a:ln w="9525">
            <a:noFill/>
            <a:miter lim="800000"/>
            <a:headEnd/>
            <a:tailEnd/>
          </a:ln>
        </p:spPr>
        <p:txBody>
          <a:bodyPr>
            <a:spAutoFit/>
          </a:bodyPr>
          <a:lstStyle/>
          <a:p>
            <a:pPr algn="ctr"/>
            <a:r>
              <a:rPr lang="en-US" sz="1700">
                <a:solidFill>
                  <a:srgbClr val="0000FF"/>
                </a:solidFill>
                <a:latin typeface="Comic Sans MS" pitchFamily="66" charset="0"/>
              </a:rPr>
              <a:t>Application of Medical Sciences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the technology fits (6)</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Applications and Translation</a:t>
            </a:r>
          </a:p>
          <a:p>
            <a:r>
              <a:rPr lang="en-US" dirty="0" smtClean="0"/>
              <a:t>New curriculum is in the Applications Phase (Year 1.6-2.6)</a:t>
            </a:r>
          </a:p>
          <a:p>
            <a:r>
              <a:rPr lang="en-US" dirty="0" smtClean="0"/>
              <a:t>Web Page (and PDA enabled page)</a:t>
            </a:r>
          </a:p>
          <a:p>
            <a:pPr lvl="1"/>
            <a:r>
              <a:rPr lang="en-US" dirty="0" smtClean="0"/>
              <a:t>Paging system</a:t>
            </a:r>
          </a:p>
          <a:p>
            <a:pPr lvl="1"/>
            <a:r>
              <a:rPr lang="en-US" dirty="0" smtClean="0"/>
              <a:t>Student/faculty directory</a:t>
            </a:r>
          </a:p>
          <a:p>
            <a:pPr lvl="1"/>
            <a:r>
              <a:rPr lang="en-US" dirty="0" smtClean="0"/>
              <a:t>Library access, etc.</a:t>
            </a:r>
          </a:p>
          <a:p>
            <a:pPr lvl="1"/>
            <a:r>
              <a:rPr lang="en-US" dirty="0" smtClean="0"/>
              <a:t>Investigating other mobile devices</a:t>
            </a:r>
          </a:p>
          <a:p>
            <a:r>
              <a:rPr lang="en-US" dirty="0" smtClean="0"/>
              <a:t>Simulation:  </a:t>
            </a:r>
          </a:p>
          <a:p>
            <a:pPr lvl="1"/>
            <a:r>
              <a:rPr lang="en-US" dirty="0" smtClean="0"/>
              <a:t>Team training with Medical and School of Nursing Students together</a:t>
            </a:r>
          </a:p>
          <a:p>
            <a:pPr lvl="1"/>
            <a:r>
              <a:rPr lang="en-US" dirty="0" smtClean="0"/>
              <a:t>Procedures specific to clerkships</a:t>
            </a:r>
          </a:p>
          <a:p>
            <a:r>
              <a:rPr lang="en-US" dirty="0" smtClean="0"/>
              <a:t>Extensive use of OSCE suite by clerkships </a:t>
            </a:r>
          </a:p>
          <a:p>
            <a:r>
              <a:rPr lang="en-US" dirty="0" smtClean="0"/>
              <a:t>End of Applications OSCE</a:t>
            </a:r>
          </a:p>
          <a:p>
            <a:r>
              <a:rPr lang="en-US" dirty="0" smtClean="0"/>
              <a:t>Emergency Medicine OSCE during Translation Phase</a:t>
            </a:r>
          </a:p>
          <a:p>
            <a:r>
              <a:rPr lang="en-US" dirty="0" smtClean="0"/>
              <a:t>Senior Surgery Course in the Anatomy Lab</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are we going?</a:t>
            </a:r>
            <a:endParaRPr lang="en-US" dirty="0"/>
          </a:p>
        </p:txBody>
      </p:sp>
      <p:sp>
        <p:nvSpPr>
          <p:cNvPr id="3" name="Content Placeholder 2"/>
          <p:cNvSpPr>
            <a:spLocks noGrp="1"/>
          </p:cNvSpPr>
          <p:nvPr>
            <p:ph idx="1"/>
          </p:nvPr>
        </p:nvSpPr>
        <p:spPr/>
        <p:txBody>
          <a:bodyPr/>
          <a:lstStyle/>
          <a:p>
            <a:r>
              <a:rPr lang="en-US" dirty="0" smtClean="0"/>
              <a:t>Improved Curriculum Management</a:t>
            </a:r>
          </a:p>
          <a:p>
            <a:pPr lvl="1"/>
            <a:r>
              <a:rPr lang="en-US" dirty="0" smtClean="0"/>
              <a:t>Anywhere, anytime for students, faculty, alumni</a:t>
            </a:r>
          </a:p>
          <a:p>
            <a:r>
              <a:rPr lang="en-US" dirty="0" smtClean="0"/>
              <a:t>Improved Student Evaluation</a:t>
            </a:r>
          </a:p>
          <a:p>
            <a:pPr lvl="1"/>
            <a:r>
              <a:rPr lang="en-US" dirty="0" smtClean="0"/>
              <a:t>Multiple Sources:  Faculty, nurses, patients</a:t>
            </a:r>
          </a:p>
          <a:p>
            <a:pPr lvl="1"/>
            <a:r>
              <a:rPr lang="en-US" dirty="0" smtClean="0"/>
              <a:t>Student Dossier</a:t>
            </a:r>
          </a:p>
          <a:p>
            <a:r>
              <a:rPr lang="en-US" dirty="0" smtClean="0"/>
              <a:t>Improved Integration</a:t>
            </a:r>
          </a:p>
          <a:p>
            <a:pPr lvl="1"/>
            <a:r>
              <a:rPr lang="en-US" dirty="0" smtClean="0"/>
              <a:t>Admissions→ Student Records → University Records → Alumni Records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would we do differently?</a:t>
            </a:r>
            <a:endParaRPr lang="en-US" dirty="0"/>
          </a:p>
        </p:txBody>
      </p:sp>
      <p:sp>
        <p:nvSpPr>
          <p:cNvPr id="3" name="Content Placeholder 2"/>
          <p:cNvSpPr>
            <a:spLocks noGrp="1"/>
          </p:cNvSpPr>
          <p:nvPr>
            <p:ph idx="1"/>
          </p:nvPr>
        </p:nvSpPr>
        <p:spPr/>
        <p:txBody>
          <a:bodyPr/>
          <a:lstStyle/>
          <a:p>
            <a:r>
              <a:rPr lang="en-US" dirty="0" smtClean="0"/>
              <a:t>Comprehensive planning for class sizes for all programs, especially non-M.D.</a:t>
            </a:r>
          </a:p>
          <a:p>
            <a:r>
              <a:rPr lang="en-US" dirty="0" smtClean="0"/>
              <a:t>Technology</a:t>
            </a:r>
          </a:p>
          <a:p>
            <a:pPr lvl="1"/>
            <a:r>
              <a:rPr lang="en-US" dirty="0" smtClean="0"/>
              <a:t>Acquisitions</a:t>
            </a:r>
          </a:p>
          <a:p>
            <a:pPr lvl="1"/>
            <a:r>
              <a:rPr lang="en-US" dirty="0" smtClean="0"/>
              <a:t>A/V design</a:t>
            </a:r>
          </a:p>
          <a:p>
            <a:r>
              <a:rPr lang="en-US" dirty="0" smtClean="0"/>
              <a:t>Organizational structure</a:t>
            </a:r>
          </a:p>
          <a:p>
            <a:r>
              <a:rPr lang="en-US" dirty="0" smtClean="0"/>
              <a:t>Policy development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normAutofit fontScale="25000" lnSpcReduction="20000"/>
          </a:bodyPr>
          <a:lstStyle/>
          <a:p>
            <a:pPr>
              <a:buNone/>
            </a:pPr>
            <a:endParaRPr lang="en-US" dirty="0" smtClean="0"/>
          </a:p>
          <a:p>
            <a:pPr>
              <a:buNone/>
            </a:pPr>
            <a:endParaRPr lang="en-US" dirty="0" smtClean="0"/>
          </a:p>
          <a:p>
            <a:pPr>
              <a:buNone/>
            </a:pPr>
            <a:endParaRPr lang="en-US" dirty="0" smtClean="0"/>
          </a:p>
          <a:p>
            <a:pPr algn="ctr">
              <a:buNone/>
            </a:pPr>
            <a:r>
              <a:rPr lang="en-US" sz="85500" dirty="0" smtClean="0"/>
              <a:t>?</a:t>
            </a:r>
            <a:endParaRPr lang="en-US" sz="85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 of building</a:t>
            </a:r>
            <a:endParaRPr lang="en-US" dirty="0"/>
          </a:p>
        </p:txBody>
      </p:sp>
      <p:sp>
        <p:nvSpPr>
          <p:cNvPr id="3" name="Content Placeholder 2"/>
          <p:cNvSpPr>
            <a:spLocks noGrp="1"/>
          </p:cNvSpPr>
          <p:nvPr>
            <p:ph idx="1"/>
          </p:nvPr>
        </p:nvSpPr>
        <p:spPr/>
        <p:txBody>
          <a:bodyPr/>
          <a:lstStyle/>
          <a:p>
            <a:r>
              <a:rPr lang="en-US" dirty="0" smtClean="0"/>
              <a:t>May leave personal belongings in room</a:t>
            </a:r>
          </a:p>
          <a:p>
            <a:r>
              <a:rPr lang="en-US" dirty="0" smtClean="0"/>
              <a:t>Silence where teaching and/or learning is in progress</a:t>
            </a:r>
          </a:p>
          <a:p>
            <a:pPr lvl="1"/>
            <a:r>
              <a:rPr lang="en-US" dirty="0" smtClean="0"/>
              <a:t>auditoria, OSCE, and computer labs</a:t>
            </a:r>
          </a:p>
          <a:p>
            <a:r>
              <a:rPr lang="en-US" dirty="0" smtClean="0"/>
              <a:t>Bus is leaving approximately noon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Desired Curriculum</a:t>
            </a:r>
          </a:p>
        </p:txBody>
      </p:sp>
      <p:sp>
        <p:nvSpPr>
          <p:cNvPr id="5123" name="Rectangle 3"/>
          <p:cNvSpPr>
            <a:spLocks noGrp="1" noChangeArrowheads="1"/>
          </p:cNvSpPr>
          <p:nvPr>
            <p:ph idx="1"/>
          </p:nvPr>
        </p:nvSpPr>
        <p:spPr/>
        <p:txBody>
          <a:bodyPr/>
          <a:lstStyle/>
          <a:p>
            <a:pPr>
              <a:lnSpc>
                <a:spcPct val="80000"/>
              </a:lnSpc>
            </a:pPr>
            <a:r>
              <a:rPr lang="en-US" sz="2800" smtClean="0"/>
              <a:t>Competency Based</a:t>
            </a:r>
          </a:p>
          <a:p>
            <a:pPr>
              <a:lnSpc>
                <a:spcPct val="80000"/>
              </a:lnSpc>
            </a:pPr>
            <a:r>
              <a:rPr lang="en-US" sz="2800" smtClean="0"/>
              <a:t>Increase exposure to Faculty</a:t>
            </a:r>
          </a:p>
          <a:p>
            <a:pPr>
              <a:lnSpc>
                <a:spcPct val="80000"/>
              </a:lnSpc>
            </a:pPr>
            <a:r>
              <a:rPr lang="en-US" sz="2800" smtClean="0"/>
              <a:t>Integrated Basic and Clinical Science</a:t>
            </a:r>
          </a:p>
          <a:p>
            <a:pPr>
              <a:lnSpc>
                <a:spcPct val="80000"/>
              </a:lnSpc>
            </a:pPr>
            <a:r>
              <a:rPr lang="en-US" sz="2800" smtClean="0"/>
              <a:t>Early Introduction to Clinical Medicine</a:t>
            </a:r>
          </a:p>
          <a:p>
            <a:pPr>
              <a:lnSpc>
                <a:spcPct val="80000"/>
              </a:lnSpc>
            </a:pPr>
            <a:r>
              <a:rPr lang="en-US" sz="2800" smtClean="0"/>
              <a:t>Increase education in the Ambulatory Setting</a:t>
            </a:r>
          </a:p>
          <a:p>
            <a:pPr>
              <a:lnSpc>
                <a:spcPct val="80000"/>
              </a:lnSpc>
            </a:pPr>
            <a:r>
              <a:rPr lang="en-US" sz="2800" smtClean="0"/>
              <a:t>Provide Flexibility</a:t>
            </a:r>
          </a:p>
          <a:p>
            <a:pPr>
              <a:lnSpc>
                <a:spcPct val="80000"/>
              </a:lnSpc>
            </a:pPr>
            <a:r>
              <a:rPr lang="en-US" sz="2800" smtClean="0"/>
              <a:t>Include Discovery</a:t>
            </a:r>
          </a:p>
          <a:p>
            <a:pPr>
              <a:lnSpc>
                <a:spcPct val="80000"/>
              </a:lnSpc>
            </a:pPr>
            <a:r>
              <a:rPr lang="en-US" sz="2800" smtClean="0"/>
              <a:t>Reduce lecture time and decrease reliance on rote memorization</a:t>
            </a:r>
          </a:p>
          <a:p>
            <a:pPr>
              <a:lnSpc>
                <a:spcPct val="80000"/>
              </a:lnSpc>
            </a:pPr>
            <a:r>
              <a:rPr lang="en-US" sz="2800" smtClean="0"/>
              <a:t>Include Better methods of Assessment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04900" y="152400"/>
            <a:ext cx="6299200" cy="646113"/>
          </a:xfrm>
          <a:prstGeom prst="rect">
            <a:avLst/>
          </a:prstGeom>
          <a:noFill/>
          <a:ln w="9525">
            <a:noFill/>
            <a:miter lim="800000"/>
            <a:headEnd/>
            <a:tailEnd/>
          </a:ln>
          <a:effectLst/>
        </p:spPr>
        <p:txBody>
          <a:bodyPr wrap="none">
            <a:spAutoFit/>
          </a:bodyPr>
          <a:lstStyle/>
          <a:p>
            <a:pPr algn="ctr" eaLnBrk="0" hangingPunct="0">
              <a:defRPr/>
            </a:pPr>
            <a:r>
              <a:rPr lang="en-US" sz="3600" dirty="0">
                <a:solidFill>
                  <a:srgbClr val="0000FF"/>
                </a:solidFill>
                <a:latin typeface="+mn-lt"/>
              </a:rPr>
              <a:t>Overview of New Curriculum</a:t>
            </a:r>
          </a:p>
        </p:txBody>
      </p:sp>
      <p:sp>
        <p:nvSpPr>
          <p:cNvPr id="6147" name="Rectangle 4"/>
          <p:cNvSpPr>
            <a:spLocks noChangeArrowheads="1"/>
          </p:cNvSpPr>
          <p:nvPr/>
        </p:nvSpPr>
        <p:spPr bwMode="auto">
          <a:xfrm>
            <a:off x="8229600" y="2705100"/>
            <a:ext cx="685800" cy="762000"/>
          </a:xfrm>
          <a:prstGeom prst="rect">
            <a:avLst/>
          </a:prstGeom>
          <a:gradFill rotWithShape="1">
            <a:gsLst>
              <a:gs pos="0">
                <a:srgbClr val="8D0064"/>
              </a:gs>
              <a:gs pos="50000">
                <a:srgbClr val="CC0092"/>
              </a:gs>
              <a:gs pos="100000">
                <a:srgbClr val="F300AF"/>
              </a:gs>
            </a:gsLst>
            <a:lin ang="16200000" scaled="1"/>
          </a:gradFill>
          <a:ln w="9525">
            <a:solidFill>
              <a:schemeClr val="tx1"/>
            </a:solidFill>
            <a:miter lim="800000"/>
            <a:headEnd/>
            <a:tailEnd/>
          </a:ln>
        </p:spPr>
        <p:txBody>
          <a:bodyPr wrap="none" anchor="ctr"/>
          <a:lstStyle/>
          <a:p>
            <a:endParaRPr lang="en-US"/>
          </a:p>
        </p:txBody>
      </p:sp>
      <p:sp>
        <p:nvSpPr>
          <p:cNvPr id="6148" name="Rectangle 5"/>
          <p:cNvSpPr>
            <a:spLocks noChangeArrowheads="1"/>
          </p:cNvSpPr>
          <p:nvPr/>
        </p:nvSpPr>
        <p:spPr bwMode="auto">
          <a:xfrm>
            <a:off x="5486400" y="4229100"/>
            <a:ext cx="3429000" cy="762000"/>
          </a:xfrm>
          <a:prstGeom prst="rect">
            <a:avLst/>
          </a:prstGeom>
          <a:gradFill rotWithShape="1">
            <a:gsLst>
              <a:gs pos="0">
                <a:srgbClr val="005E00"/>
              </a:gs>
              <a:gs pos="50000">
                <a:srgbClr val="008900"/>
              </a:gs>
              <a:gs pos="100000">
                <a:srgbClr val="00A400"/>
              </a:gs>
            </a:gsLst>
            <a:lin ang="16200000" scaled="1"/>
          </a:gradFill>
          <a:ln w="9525">
            <a:solidFill>
              <a:schemeClr val="tx1"/>
            </a:solidFill>
            <a:miter lim="800000"/>
            <a:headEnd/>
            <a:tailEnd/>
          </a:ln>
        </p:spPr>
        <p:txBody>
          <a:bodyPr wrap="none" anchor="ctr"/>
          <a:lstStyle/>
          <a:p>
            <a:endParaRPr lang="en-US"/>
          </a:p>
        </p:txBody>
      </p:sp>
      <p:grpSp>
        <p:nvGrpSpPr>
          <p:cNvPr id="2" name="Group 87"/>
          <p:cNvGrpSpPr>
            <a:grpSpLocks/>
          </p:cNvGrpSpPr>
          <p:nvPr/>
        </p:nvGrpSpPr>
        <p:grpSpPr bwMode="auto">
          <a:xfrm>
            <a:off x="685800" y="4229100"/>
            <a:ext cx="4800600" cy="769938"/>
            <a:chOff x="685800" y="4229100"/>
            <a:chExt cx="4800600" cy="769938"/>
          </a:xfrm>
        </p:grpSpPr>
        <p:sp>
          <p:nvSpPr>
            <p:cNvPr id="6222" name="Rectangle 3"/>
            <p:cNvSpPr>
              <a:spLocks noChangeArrowheads="1"/>
            </p:cNvSpPr>
            <p:nvPr/>
          </p:nvSpPr>
          <p:spPr bwMode="auto">
            <a:xfrm>
              <a:off x="2057400" y="4237038"/>
              <a:ext cx="3429000" cy="762000"/>
            </a:xfrm>
            <a:prstGeom prst="rect">
              <a:avLst/>
            </a:prstGeom>
            <a:gradFill rotWithShape="1">
              <a:gsLst>
                <a:gs pos="0">
                  <a:srgbClr val="8D0064"/>
                </a:gs>
                <a:gs pos="50000">
                  <a:srgbClr val="CC0092"/>
                </a:gs>
                <a:gs pos="100000">
                  <a:srgbClr val="F300AF"/>
                </a:gs>
              </a:gsLst>
              <a:lin ang="16200000" scaled="1"/>
            </a:gradFill>
            <a:ln w="9525">
              <a:noFill/>
              <a:miter lim="800000"/>
              <a:headEnd/>
              <a:tailEnd/>
            </a:ln>
          </p:spPr>
          <p:txBody>
            <a:bodyPr wrap="none" anchor="ctr"/>
            <a:lstStyle/>
            <a:p>
              <a:endParaRPr lang="en-US"/>
            </a:p>
          </p:txBody>
        </p:sp>
        <p:sp>
          <p:nvSpPr>
            <p:cNvPr id="6223" name="Rectangle 6"/>
            <p:cNvSpPr>
              <a:spLocks noChangeArrowheads="1"/>
            </p:cNvSpPr>
            <p:nvPr/>
          </p:nvSpPr>
          <p:spPr bwMode="auto">
            <a:xfrm>
              <a:off x="685800" y="4237038"/>
              <a:ext cx="685800" cy="762000"/>
            </a:xfrm>
            <a:prstGeom prst="rect">
              <a:avLst/>
            </a:prstGeom>
            <a:gradFill rotWithShape="1">
              <a:gsLst>
                <a:gs pos="0">
                  <a:srgbClr val="8D0064"/>
                </a:gs>
                <a:gs pos="50000">
                  <a:srgbClr val="CC0092"/>
                </a:gs>
                <a:gs pos="100000">
                  <a:srgbClr val="F300AF"/>
                </a:gs>
              </a:gsLst>
              <a:lin ang="16200000" scaled="1"/>
            </a:gradFill>
            <a:ln w="9525">
              <a:noFill/>
              <a:miter lim="800000"/>
              <a:headEnd/>
              <a:tailEnd/>
            </a:ln>
          </p:spPr>
          <p:txBody>
            <a:bodyPr wrap="none" anchor="ctr"/>
            <a:lstStyle/>
            <a:p>
              <a:endParaRPr lang="en-US"/>
            </a:p>
          </p:txBody>
        </p:sp>
        <p:sp>
          <p:nvSpPr>
            <p:cNvPr id="6224" name="Rectangle 7"/>
            <p:cNvSpPr>
              <a:spLocks noChangeArrowheads="1"/>
            </p:cNvSpPr>
            <p:nvPr/>
          </p:nvSpPr>
          <p:spPr bwMode="auto">
            <a:xfrm>
              <a:off x="1371600" y="4229100"/>
              <a:ext cx="685800" cy="762000"/>
            </a:xfrm>
            <a:prstGeom prst="rect">
              <a:avLst/>
            </a:prstGeom>
            <a:gradFill rotWithShape="1">
              <a:gsLst>
                <a:gs pos="0">
                  <a:srgbClr val="8D0064"/>
                </a:gs>
                <a:gs pos="50000">
                  <a:srgbClr val="CC0092"/>
                </a:gs>
                <a:gs pos="100000">
                  <a:srgbClr val="F300AF"/>
                </a:gs>
              </a:gsLst>
              <a:lin ang="16200000" scaled="1"/>
            </a:gradFill>
            <a:ln w="9525">
              <a:noFill/>
              <a:miter lim="800000"/>
              <a:headEnd/>
              <a:tailEnd/>
            </a:ln>
          </p:spPr>
          <p:txBody>
            <a:bodyPr wrap="none" anchor="ctr"/>
            <a:lstStyle/>
            <a:p>
              <a:endParaRPr lang="en-US"/>
            </a:p>
          </p:txBody>
        </p:sp>
      </p:grpSp>
      <p:sp>
        <p:nvSpPr>
          <p:cNvPr id="6150" name="Rectangle 8"/>
          <p:cNvSpPr>
            <a:spLocks noChangeArrowheads="1"/>
          </p:cNvSpPr>
          <p:nvPr/>
        </p:nvSpPr>
        <p:spPr bwMode="auto">
          <a:xfrm>
            <a:off x="6172200" y="2705100"/>
            <a:ext cx="2057400" cy="762000"/>
          </a:xfrm>
          <a:prstGeom prst="rect">
            <a:avLst/>
          </a:prstGeom>
          <a:gradFill rotWithShape="1">
            <a:gsLst>
              <a:gs pos="0">
                <a:srgbClr val="8D0064"/>
              </a:gs>
              <a:gs pos="50000">
                <a:srgbClr val="CC0092"/>
              </a:gs>
              <a:gs pos="100000">
                <a:srgbClr val="F300AF"/>
              </a:gs>
            </a:gsLst>
            <a:lin ang="16200000" scaled="1"/>
          </a:gradFill>
          <a:ln w="9525">
            <a:solidFill>
              <a:schemeClr val="bg1"/>
            </a:solidFill>
            <a:miter lim="800000"/>
            <a:headEnd/>
            <a:tailEnd/>
          </a:ln>
        </p:spPr>
        <p:txBody>
          <a:bodyPr wrap="none" anchor="ctr"/>
          <a:lstStyle/>
          <a:p>
            <a:endParaRPr lang="en-US"/>
          </a:p>
        </p:txBody>
      </p:sp>
      <p:sp>
        <p:nvSpPr>
          <p:cNvPr id="6151" name="Rectangle 9"/>
          <p:cNvSpPr>
            <a:spLocks noChangeArrowheads="1"/>
          </p:cNvSpPr>
          <p:nvPr/>
        </p:nvSpPr>
        <p:spPr bwMode="auto">
          <a:xfrm>
            <a:off x="5486400" y="2705100"/>
            <a:ext cx="685800" cy="762000"/>
          </a:xfrm>
          <a:prstGeom prst="rect">
            <a:avLst/>
          </a:prstGeom>
          <a:gradFill rotWithShape="1">
            <a:gsLst>
              <a:gs pos="0">
                <a:srgbClr val="8D0064"/>
              </a:gs>
              <a:gs pos="50000">
                <a:srgbClr val="CC0092"/>
              </a:gs>
              <a:gs pos="100000">
                <a:srgbClr val="F300AF"/>
              </a:gs>
            </a:gsLst>
            <a:lin ang="16200000" scaled="1"/>
          </a:gradFill>
          <a:ln w="9525">
            <a:solidFill>
              <a:schemeClr val="bg1"/>
            </a:solidFill>
            <a:miter lim="800000"/>
            <a:headEnd/>
            <a:tailEnd/>
          </a:ln>
        </p:spPr>
        <p:txBody>
          <a:bodyPr wrap="none" anchor="ctr"/>
          <a:lstStyle/>
          <a:p>
            <a:endParaRPr lang="en-US"/>
          </a:p>
        </p:txBody>
      </p:sp>
      <p:sp>
        <p:nvSpPr>
          <p:cNvPr id="6152" name="Rectangle 10"/>
          <p:cNvSpPr>
            <a:spLocks noChangeArrowheads="1"/>
          </p:cNvSpPr>
          <p:nvPr/>
        </p:nvSpPr>
        <p:spPr bwMode="auto">
          <a:xfrm>
            <a:off x="685800" y="2705100"/>
            <a:ext cx="3429000" cy="758825"/>
          </a:xfrm>
          <a:prstGeom prst="rect">
            <a:avLst/>
          </a:prstGeom>
          <a:gradFill rotWithShape="1">
            <a:gsLst>
              <a:gs pos="0">
                <a:srgbClr val="A0A000"/>
              </a:gs>
              <a:gs pos="50000">
                <a:srgbClr val="E6E600"/>
              </a:gs>
              <a:gs pos="100000">
                <a:srgbClr val="FFFF00"/>
              </a:gs>
            </a:gsLst>
            <a:lin ang="16200000" scaled="1"/>
          </a:gradFill>
          <a:ln w="9525">
            <a:solidFill>
              <a:srgbClr val="DDD800"/>
            </a:solidFill>
            <a:miter lim="800000"/>
            <a:headEnd/>
            <a:tailEnd/>
          </a:ln>
        </p:spPr>
        <p:txBody>
          <a:bodyPr wrap="none" anchor="ctr"/>
          <a:lstStyle/>
          <a:p>
            <a:endParaRPr lang="en-US"/>
          </a:p>
        </p:txBody>
      </p:sp>
      <p:sp>
        <p:nvSpPr>
          <p:cNvPr id="6153" name="Rectangle 11"/>
          <p:cNvSpPr>
            <a:spLocks noChangeArrowheads="1"/>
          </p:cNvSpPr>
          <p:nvPr/>
        </p:nvSpPr>
        <p:spPr bwMode="auto">
          <a:xfrm>
            <a:off x="685800" y="1295400"/>
            <a:ext cx="8229600" cy="762000"/>
          </a:xfrm>
          <a:prstGeom prst="rect">
            <a:avLst/>
          </a:prstGeom>
          <a:gradFill rotWithShape="1">
            <a:gsLst>
              <a:gs pos="0">
                <a:srgbClr val="A0A000"/>
              </a:gs>
              <a:gs pos="50000">
                <a:srgbClr val="E6E600"/>
              </a:gs>
              <a:gs pos="100000">
                <a:srgbClr val="FFFF00"/>
              </a:gs>
            </a:gsLst>
            <a:lin ang="16200000" scaled="1"/>
          </a:gradFill>
          <a:ln w="9525">
            <a:solidFill>
              <a:srgbClr val="DDD800"/>
            </a:solidFill>
            <a:miter lim="800000"/>
            <a:headEnd/>
            <a:tailEnd/>
          </a:ln>
        </p:spPr>
        <p:txBody>
          <a:bodyPr wrap="none" anchor="ctr"/>
          <a:lstStyle/>
          <a:p>
            <a:endParaRPr lang="en-US"/>
          </a:p>
        </p:txBody>
      </p:sp>
      <p:sp>
        <p:nvSpPr>
          <p:cNvPr id="12301" name="Text Box 13"/>
          <p:cNvSpPr txBox="1">
            <a:spLocks noChangeArrowheads="1"/>
          </p:cNvSpPr>
          <p:nvPr/>
        </p:nvSpPr>
        <p:spPr bwMode="auto">
          <a:xfrm>
            <a:off x="381000" y="792163"/>
            <a:ext cx="688975" cy="276225"/>
          </a:xfrm>
          <a:prstGeom prst="rect">
            <a:avLst/>
          </a:prstGeom>
          <a:noFill/>
          <a:ln w="9525">
            <a:noFill/>
            <a:miter lim="800000"/>
            <a:headEnd/>
            <a:tailEnd/>
          </a:ln>
          <a:effectLst/>
        </p:spPr>
        <p:txBody>
          <a:bodyPr wrap="none">
            <a:spAutoFit/>
          </a:bodyPr>
          <a:lstStyle/>
          <a:p>
            <a:pPr>
              <a:defRPr/>
            </a:pPr>
            <a:r>
              <a:rPr lang="en-US" sz="1200" b="1" dirty="0">
                <a:solidFill>
                  <a:srgbClr val="0000FF"/>
                </a:solidFill>
                <a:latin typeface="+mn-lt"/>
              </a:rPr>
              <a:t>Year 1</a:t>
            </a:r>
          </a:p>
        </p:txBody>
      </p:sp>
      <p:grpSp>
        <p:nvGrpSpPr>
          <p:cNvPr id="3" name="Group 15"/>
          <p:cNvGrpSpPr>
            <a:grpSpLocks/>
          </p:cNvGrpSpPr>
          <p:nvPr/>
        </p:nvGrpSpPr>
        <p:grpSpPr bwMode="auto">
          <a:xfrm>
            <a:off x="685800" y="1287463"/>
            <a:ext cx="4114800" cy="762000"/>
            <a:chOff x="384" y="960"/>
            <a:chExt cx="2592" cy="624"/>
          </a:xfrm>
        </p:grpSpPr>
        <p:sp>
          <p:nvSpPr>
            <p:cNvPr id="6216" name="Rectangle 16"/>
            <p:cNvSpPr>
              <a:spLocks noChangeArrowheads="1"/>
            </p:cNvSpPr>
            <p:nvPr/>
          </p:nvSpPr>
          <p:spPr bwMode="auto">
            <a:xfrm>
              <a:off x="384" y="960"/>
              <a:ext cx="432" cy="624"/>
            </a:xfrm>
            <a:prstGeom prst="rect">
              <a:avLst/>
            </a:prstGeom>
            <a:noFill/>
            <a:ln w="9525">
              <a:solidFill>
                <a:srgbClr val="DDD800"/>
              </a:solidFill>
              <a:miter lim="800000"/>
              <a:headEnd/>
              <a:tailEnd/>
            </a:ln>
          </p:spPr>
          <p:txBody>
            <a:bodyPr wrap="none" anchor="ctr"/>
            <a:lstStyle/>
            <a:p>
              <a:endParaRPr lang="en-US"/>
            </a:p>
          </p:txBody>
        </p:sp>
        <p:sp>
          <p:nvSpPr>
            <p:cNvPr id="6217" name="Rectangle 17"/>
            <p:cNvSpPr>
              <a:spLocks noChangeArrowheads="1"/>
            </p:cNvSpPr>
            <p:nvPr/>
          </p:nvSpPr>
          <p:spPr bwMode="auto">
            <a:xfrm>
              <a:off x="816" y="960"/>
              <a:ext cx="432" cy="624"/>
            </a:xfrm>
            <a:prstGeom prst="rect">
              <a:avLst/>
            </a:prstGeom>
            <a:noFill/>
            <a:ln w="9525">
              <a:solidFill>
                <a:srgbClr val="DDD800"/>
              </a:solidFill>
              <a:miter lim="800000"/>
              <a:headEnd/>
              <a:tailEnd/>
            </a:ln>
          </p:spPr>
          <p:txBody>
            <a:bodyPr wrap="none" anchor="ctr"/>
            <a:lstStyle/>
            <a:p>
              <a:endParaRPr lang="en-US"/>
            </a:p>
          </p:txBody>
        </p:sp>
        <p:sp>
          <p:nvSpPr>
            <p:cNvPr id="6218" name="Rectangle 18"/>
            <p:cNvSpPr>
              <a:spLocks noChangeArrowheads="1"/>
            </p:cNvSpPr>
            <p:nvPr/>
          </p:nvSpPr>
          <p:spPr bwMode="auto">
            <a:xfrm>
              <a:off x="1248" y="960"/>
              <a:ext cx="432" cy="624"/>
            </a:xfrm>
            <a:prstGeom prst="rect">
              <a:avLst/>
            </a:prstGeom>
            <a:noFill/>
            <a:ln w="9525">
              <a:solidFill>
                <a:srgbClr val="DDD800"/>
              </a:solidFill>
              <a:miter lim="800000"/>
              <a:headEnd/>
              <a:tailEnd/>
            </a:ln>
          </p:spPr>
          <p:txBody>
            <a:bodyPr wrap="none" anchor="ctr"/>
            <a:lstStyle/>
            <a:p>
              <a:endParaRPr lang="en-US"/>
            </a:p>
          </p:txBody>
        </p:sp>
        <p:sp>
          <p:nvSpPr>
            <p:cNvPr id="6219" name="Rectangle 19"/>
            <p:cNvSpPr>
              <a:spLocks noChangeArrowheads="1"/>
            </p:cNvSpPr>
            <p:nvPr/>
          </p:nvSpPr>
          <p:spPr bwMode="auto">
            <a:xfrm>
              <a:off x="1680" y="960"/>
              <a:ext cx="432" cy="624"/>
            </a:xfrm>
            <a:prstGeom prst="rect">
              <a:avLst/>
            </a:prstGeom>
            <a:noFill/>
            <a:ln w="9525">
              <a:solidFill>
                <a:srgbClr val="DDD800"/>
              </a:solidFill>
              <a:miter lim="800000"/>
              <a:headEnd/>
              <a:tailEnd/>
            </a:ln>
          </p:spPr>
          <p:txBody>
            <a:bodyPr wrap="none" anchor="ctr"/>
            <a:lstStyle/>
            <a:p>
              <a:endParaRPr lang="en-US"/>
            </a:p>
          </p:txBody>
        </p:sp>
        <p:sp>
          <p:nvSpPr>
            <p:cNvPr id="6220" name="Rectangle 20"/>
            <p:cNvSpPr>
              <a:spLocks noChangeArrowheads="1"/>
            </p:cNvSpPr>
            <p:nvPr/>
          </p:nvSpPr>
          <p:spPr bwMode="auto">
            <a:xfrm>
              <a:off x="2112" y="960"/>
              <a:ext cx="432" cy="624"/>
            </a:xfrm>
            <a:prstGeom prst="rect">
              <a:avLst/>
            </a:prstGeom>
            <a:noFill/>
            <a:ln w="9525">
              <a:solidFill>
                <a:srgbClr val="DDD800"/>
              </a:solidFill>
              <a:miter lim="800000"/>
              <a:headEnd/>
              <a:tailEnd/>
            </a:ln>
          </p:spPr>
          <p:txBody>
            <a:bodyPr wrap="none" anchor="ctr"/>
            <a:lstStyle/>
            <a:p>
              <a:endParaRPr lang="en-US"/>
            </a:p>
          </p:txBody>
        </p:sp>
        <p:sp>
          <p:nvSpPr>
            <p:cNvPr id="6221" name="Rectangle 21"/>
            <p:cNvSpPr>
              <a:spLocks noChangeArrowheads="1"/>
            </p:cNvSpPr>
            <p:nvPr/>
          </p:nvSpPr>
          <p:spPr bwMode="auto">
            <a:xfrm>
              <a:off x="2544" y="960"/>
              <a:ext cx="432" cy="624"/>
            </a:xfrm>
            <a:prstGeom prst="rect">
              <a:avLst/>
            </a:prstGeom>
            <a:noFill/>
            <a:ln w="9525">
              <a:solidFill>
                <a:srgbClr val="DDD800"/>
              </a:solidFill>
              <a:miter lim="800000"/>
              <a:headEnd/>
              <a:tailEnd/>
            </a:ln>
          </p:spPr>
          <p:txBody>
            <a:bodyPr wrap="none" anchor="ctr"/>
            <a:lstStyle/>
            <a:p>
              <a:endParaRPr lang="en-US"/>
            </a:p>
          </p:txBody>
        </p:sp>
      </p:grpSp>
      <p:grpSp>
        <p:nvGrpSpPr>
          <p:cNvPr id="4" name="Group 22"/>
          <p:cNvGrpSpPr>
            <a:grpSpLocks/>
          </p:cNvGrpSpPr>
          <p:nvPr/>
        </p:nvGrpSpPr>
        <p:grpSpPr bwMode="auto">
          <a:xfrm>
            <a:off x="4800600" y="1295400"/>
            <a:ext cx="4114800" cy="762000"/>
            <a:chOff x="384" y="960"/>
            <a:chExt cx="2592" cy="624"/>
          </a:xfrm>
        </p:grpSpPr>
        <p:sp>
          <p:nvSpPr>
            <p:cNvPr id="6210" name="Rectangle 23"/>
            <p:cNvSpPr>
              <a:spLocks noChangeArrowheads="1"/>
            </p:cNvSpPr>
            <p:nvPr/>
          </p:nvSpPr>
          <p:spPr bwMode="auto">
            <a:xfrm>
              <a:off x="384" y="960"/>
              <a:ext cx="432" cy="624"/>
            </a:xfrm>
            <a:prstGeom prst="rect">
              <a:avLst/>
            </a:prstGeom>
            <a:noFill/>
            <a:ln w="9525">
              <a:solidFill>
                <a:srgbClr val="DDD800"/>
              </a:solidFill>
              <a:miter lim="800000"/>
              <a:headEnd/>
              <a:tailEnd/>
            </a:ln>
          </p:spPr>
          <p:txBody>
            <a:bodyPr wrap="none" anchor="ctr"/>
            <a:lstStyle/>
            <a:p>
              <a:endParaRPr lang="en-US"/>
            </a:p>
          </p:txBody>
        </p:sp>
        <p:sp>
          <p:nvSpPr>
            <p:cNvPr id="6211" name="Rectangle 24"/>
            <p:cNvSpPr>
              <a:spLocks noChangeArrowheads="1"/>
            </p:cNvSpPr>
            <p:nvPr/>
          </p:nvSpPr>
          <p:spPr bwMode="auto">
            <a:xfrm>
              <a:off x="816" y="960"/>
              <a:ext cx="432" cy="624"/>
            </a:xfrm>
            <a:prstGeom prst="rect">
              <a:avLst/>
            </a:prstGeom>
            <a:noFill/>
            <a:ln w="9525">
              <a:solidFill>
                <a:srgbClr val="DDD800"/>
              </a:solidFill>
              <a:miter lim="800000"/>
              <a:headEnd/>
              <a:tailEnd/>
            </a:ln>
          </p:spPr>
          <p:txBody>
            <a:bodyPr wrap="none" anchor="ctr"/>
            <a:lstStyle/>
            <a:p>
              <a:endParaRPr lang="en-US"/>
            </a:p>
          </p:txBody>
        </p:sp>
        <p:sp>
          <p:nvSpPr>
            <p:cNvPr id="6212" name="Rectangle 25"/>
            <p:cNvSpPr>
              <a:spLocks noChangeArrowheads="1"/>
            </p:cNvSpPr>
            <p:nvPr/>
          </p:nvSpPr>
          <p:spPr bwMode="auto">
            <a:xfrm>
              <a:off x="1248" y="960"/>
              <a:ext cx="432" cy="624"/>
            </a:xfrm>
            <a:prstGeom prst="rect">
              <a:avLst/>
            </a:prstGeom>
            <a:noFill/>
            <a:ln w="9525">
              <a:solidFill>
                <a:srgbClr val="DDD800"/>
              </a:solidFill>
              <a:miter lim="800000"/>
              <a:headEnd/>
              <a:tailEnd/>
            </a:ln>
          </p:spPr>
          <p:txBody>
            <a:bodyPr wrap="none" anchor="ctr"/>
            <a:lstStyle/>
            <a:p>
              <a:endParaRPr lang="en-US"/>
            </a:p>
          </p:txBody>
        </p:sp>
        <p:sp>
          <p:nvSpPr>
            <p:cNvPr id="6213" name="Rectangle 26"/>
            <p:cNvSpPr>
              <a:spLocks noChangeArrowheads="1"/>
            </p:cNvSpPr>
            <p:nvPr/>
          </p:nvSpPr>
          <p:spPr bwMode="auto">
            <a:xfrm>
              <a:off x="1680" y="960"/>
              <a:ext cx="432" cy="624"/>
            </a:xfrm>
            <a:prstGeom prst="rect">
              <a:avLst/>
            </a:prstGeom>
            <a:noFill/>
            <a:ln w="9525">
              <a:solidFill>
                <a:srgbClr val="DDD800"/>
              </a:solidFill>
              <a:miter lim="800000"/>
              <a:headEnd/>
              <a:tailEnd/>
            </a:ln>
          </p:spPr>
          <p:txBody>
            <a:bodyPr wrap="none" anchor="ctr"/>
            <a:lstStyle/>
            <a:p>
              <a:endParaRPr lang="en-US"/>
            </a:p>
          </p:txBody>
        </p:sp>
        <p:sp>
          <p:nvSpPr>
            <p:cNvPr id="6214" name="Rectangle 27"/>
            <p:cNvSpPr>
              <a:spLocks noChangeArrowheads="1"/>
            </p:cNvSpPr>
            <p:nvPr/>
          </p:nvSpPr>
          <p:spPr bwMode="auto">
            <a:xfrm>
              <a:off x="2112" y="960"/>
              <a:ext cx="432" cy="624"/>
            </a:xfrm>
            <a:prstGeom prst="rect">
              <a:avLst/>
            </a:prstGeom>
            <a:noFill/>
            <a:ln w="9525">
              <a:solidFill>
                <a:srgbClr val="DDD800"/>
              </a:solidFill>
              <a:miter lim="800000"/>
              <a:headEnd/>
              <a:tailEnd/>
            </a:ln>
          </p:spPr>
          <p:txBody>
            <a:bodyPr wrap="none" anchor="ctr"/>
            <a:lstStyle/>
            <a:p>
              <a:endParaRPr lang="en-US"/>
            </a:p>
          </p:txBody>
        </p:sp>
        <p:sp>
          <p:nvSpPr>
            <p:cNvPr id="6215" name="Rectangle 28"/>
            <p:cNvSpPr>
              <a:spLocks noChangeArrowheads="1"/>
            </p:cNvSpPr>
            <p:nvPr/>
          </p:nvSpPr>
          <p:spPr bwMode="auto">
            <a:xfrm>
              <a:off x="2544" y="960"/>
              <a:ext cx="432" cy="624"/>
            </a:xfrm>
            <a:prstGeom prst="rect">
              <a:avLst/>
            </a:prstGeom>
            <a:noFill/>
            <a:ln w="9525">
              <a:solidFill>
                <a:srgbClr val="DDD800"/>
              </a:solidFill>
              <a:miter lim="800000"/>
              <a:headEnd/>
              <a:tailEnd/>
            </a:ln>
          </p:spPr>
          <p:txBody>
            <a:bodyPr wrap="none" anchor="ctr"/>
            <a:lstStyle/>
            <a:p>
              <a:endParaRPr lang="en-US"/>
            </a:p>
          </p:txBody>
        </p:sp>
      </p:grpSp>
      <p:sp>
        <p:nvSpPr>
          <p:cNvPr id="6157" name="Rectangle 32"/>
          <p:cNvSpPr>
            <a:spLocks noChangeArrowheads="1"/>
          </p:cNvSpPr>
          <p:nvPr/>
        </p:nvSpPr>
        <p:spPr bwMode="auto">
          <a:xfrm>
            <a:off x="685800" y="2705100"/>
            <a:ext cx="685800" cy="762000"/>
          </a:xfrm>
          <a:prstGeom prst="rect">
            <a:avLst/>
          </a:prstGeom>
          <a:noFill/>
          <a:ln w="9525">
            <a:solidFill>
              <a:srgbClr val="DDD800"/>
            </a:solidFill>
            <a:miter lim="800000"/>
            <a:headEnd/>
            <a:tailEnd/>
          </a:ln>
        </p:spPr>
        <p:txBody>
          <a:bodyPr wrap="none" anchor="ctr"/>
          <a:lstStyle/>
          <a:p>
            <a:endParaRPr lang="en-US"/>
          </a:p>
        </p:txBody>
      </p:sp>
      <p:sp>
        <p:nvSpPr>
          <p:cNvPr id="6158" name="Rectangle 33"/>
          <p:cNvSpPr>
            <a:spLocks noChangeArrowheads="1"/>
          </p:cNvSpPr>
          <p:nvPr/>
        </p:nvSpPr>
        <p:spPr bwMode="auto">
          <a:xfrm>
            <a:off x="1371600" y="2705100"/>
            <a:ext cx="685800" cy="762000"/>
          </a:xfrm>
          <a:prstGeom prst="rect">
            <a:avLst/>
          </a:prstGeom>
          <a:noFill/>
          <a:ln w="9525">
            <a:solidFill>
              <a:srgbClr val="DDD800"/>
            </a:solidFill>
            <a:miter lim="800000"/>
            <a:headEnd/>
            <a:tailEnd/>
          </a:ln>
        </p:spPr>
        <p:txBody>
          <a:bodyPr wrap="none" anchor="ctr"/>
          <a:lstStyle/>
          <a:p>
            <a:endParaRPr lang="en-US"/>
          </a:p>
        </p:txBody>
      </p:sp>
      <p:sp>
        <p:nvSpPr>
          <p:cNvPr id="6159" name="Rectangle 34"/>
          <p:cNvSpPr>
            <a:spLocks noChangeArrowheads="1"/>
          </p:cNvSpPr>
          <p:nvPr/>
        </p:nvSpPr>
        <p:spPr bwMode="auto">
          <a:xfrm>
            <a:off x="2057400" y="2705100"/>
            <a:ext cx="685800" cy="762000"/>
          </a:xfrm>
          <a:prstGeom prst="rect">
            <a:avLst/>
          </a:prstGeom>
          <a:noFill/>
          <a:ln w="9525">
            <a:solidFill>
              <a:srgbClr val="DDD800"/>
            </a:solidFill>
            <a:miter lim="800000"/>
            <a:headEnd/>
            <a:tailEnd/>
          </a:ln>
        </p:spPr>
        <p:txBody>
          <a:bodyPr wrap="none" anchor="ctr"/>
          <a:lstStyle/>
          <a:p>
            <a:endParaRPr lang="en-US"/>
          </a:p>
        </p:txBody>
      </p:sp>
      <p:sp>
        <p:nvSpPr>
          <p:cNvPr id="6160" name="Rectangle 35"/>
          <p:cNvSpPr>
            <a:spLocks noChangeArrowheads="1"/>
          </p:cNvSpPr>
          <p:nvPr/>
        </p:nvSpPr>
        <p:spPr bwMode="auto">
          <a:xfrm>
            <a:off x="2743200" y="2705100"/>
            <a:ext cx="685800" cy="762000"/>
          </a:xfrm>
          <a:prstGeom prst="rect">
            <a:avLst/>
          </a:prstGeom>
          <a:noFill/>
          <a:ln w="9525">
            <a:solidFill>
              <a:srgbClr val="DDD800"/>
            </a:solidFill>
            <a:miter lim="800000"/>
            <a:headEnd/>
            <a:tailEnd/>
          </a:ln>
        </p:spPr>
        <p:txBody>
          <a:bodyPr wrap="none" anchor="ctr"/>
          <a:lstStyle/>
          <a:p>
            <a:endParaRPr lang="en-US"/>
          </a:p>
        </p:txBody>
      </p:sp>
      <p:sp>
        <p:nvSpPr>
          <p:cNvPr id="6161" name="Rectangle 36"/>
          <p:cNvSpPr>
            <a:spLocks noChangeArrowheads="1"/>
          </p:cNvSpPr>
          <p:nvPr/>
        </p:nvSpPr>
        <p:spPr bwMode="auto">
          <a:xfrm>
            <a:off x="3429000" y="2705100"/>
            <a:ext cx="685800" cy="762000"/>
          </a:xfrm>
          <a:prstGeom prst="rect">
            <a:avLst/>
          </a:prstGeom>
          <a:noFill/>
          <a:ln w="9525">
            <a:solidFill>
              <a:schemeClr val="bg1"/>
            </a:solidFill>
            <a:miter lim="800000"/>
            <a:headEnd/>
            <a:tailEnd/>
          </a:ln>
        </p:spPr>
        <p:txBody>
          <a:bodyPr wrap="none" anchor="ctr"/>
          <a:lstStyle/>
          <a:p>
            <a:endParaRPr lang="en-US"/>
          </a:p>
        </p:txBody>
      </p:sp>
      <p:sp>
        <p:nvSpPr>
          <p:cNvPr id="6162" name="Rectangle 37"/>
          <p:cNvSpPr>
            <a:spLocks noChangeArrowheads="1"/>
          </p:cNvSpPr>
          <p:nvPr/>
        </p:nvSpPr>
        <p:spPr bwMode="auto">
          <a:xfrm>
            <a:off x="4114800" y="2705100"/>
            <a:ext cx="685800" cy="762000"/>
          </a:xfrm>
          <a:prstGeom prst="rect">
            <a:avLst/>
          </a:prstGeom>
          <a:noFill/>
          <a:ln w="9525">
            <a:solidFill>
              <a:schemeClr val="bg1"/>
            </a:solidFill>
            <a:miter lim="800000"/>
            <a:headEnd/>
            <a:tailEnd/>
          </a:ln>
        </p:spPr>
        <p:txBody>
          <a:bodyPr wrap="none" anchor="ctr"/>
          <a:lstStyle/>
          <a:p>
            <a:endParaRPr lang="en-US"/>
          </a:p>
        </p:txBody>
      </p:sp>
      <p:grpSp>
        <p:nvGrpSpPr>
          <p:cNvPr id="5" name="Group 38"/>
          <p:cNvGrpSpPr>
            <a:grpSpLocks/>
          </p:cNvGrpSpPr>
          <p:nvPr/>
        </p:nvGrpSpPr>
        <p:grpSpPr bwMode="auto">
          <a:xfrm>
            <a:off x="4800600" y="2705100"/>
            <a:ext cx="4114800" cy="762000"/>
            <a:chOff x="384" y="960"/>
            <a:chExt cx="2592" cy="624"/>
          </a:xfrm>
        </p:grpSpPr>
        <p:sp>
          <p:nvSpPr>
            <p:cNvPr id="6204" name="Rectangle 39"/>
            <p:cNvSpPr>
              <a:spLocks noChangeArrowheads="1"/>
            </p:cNvSpPr>
            <p:nvPr/>
          </p:nvSpPr>
          <p:spPr bwMode="auto">
            <a:xfrm>
              <a:off x="384" y="960"/>
              <a:ext cx="432" cy="624"/>
            </a:xfrm>
            <a:prstGeom prst="rect">
              <a:avLst/>
            </a:prstGeom>
            <a:noFill/>
            <a:ln w="9525">
              <a:solidFill>
                <a:schemeClr val="bg1"/>
              </a:solidFill>
              <a:miter lim="800000"/>
              <a:headEnd/>
              <a:tailEnd/>
            </a:ln>
          </p:spPr>
          <p:txBody>
            <a:bodyPr wrap="none" anchor="ctr"/>
            <a:lstStyle/>
            <a:p>
              <a:endParaRPr lang="en-US"/>
            </a:p>
          </p:txBody>
        </p:sp>
        <p:sp>
          <p:nvSpPr>
            <p:cNvPr id="6205" name="Rectangle 40"/>
            <p:cNvSpPr>
              <a:spLocks noChangeArrowheads="1"/>
            </p:cNvSpPr>
            <p:nvPr/>
          </p:nvSpPr>
          <p:spPr bwMode="auto">
            <a:xfrm>
              <a:off x="816" y="960"/>
              <a:ext cx="432" cy="624"/>
            </a:xfrm>
            <a:prstGeom prst="rect">
              <a:avLst/>
            </a:prstGeom>
            <a:noFill/>
            <a:ln w="9525">
              <a:solidFill>
                <a:schemeClr val="bg1"/>
              </a:solidFill>
              <a:miter lim="800000"/>
              <a:headEnd/>
              <a:tailEnd/>
            </a:ln>
          </p:spPr>
          <p:txBody>
            <a:bodyPr wrap="none" anchor="ctr"/>
            <a:lstStyle/>
            <a:p>
              <a:endParaRPr lang="en-US"/>
            </a:p>
          </p:txBody>
        </p:sp>
        <p:sp>
          <p:nvSpPr>
            <p:cNvPr id="6206" name="Rectangle 41"/>
            <p:cNvSpPr>
              <a:spLocks noChangeArrowheads="1"/>
            </p:cNvSpPr>
            <p:nvPr/>
          </p:nvSpPr>
          <p:spPr bwMode="auto">
            <a:xfrm>
              <a:off x="1248" y="960"/>
              <a:ext cx="432" cy="624"/>
            </a:xfrm>
            <a:prstGeom prst="rect">
              <a:avLst/>
            </a:prstGeom>
            <a:noFill/>
            <a:ln w="9525">
              <a:solidFill>
                <a:schemeClr val="bg1"/>
              </a:solidFill>
              <a:miter lim="800000"/>
              <a:headEnd/>
              <a:tailEnd/>
            </a:ln>
          </p:spPr>
          <p:txBody>
            <a:bodyPr wrap="none" anchor="ctr"/>
            <a:lstStyle/>
            <a:p>
              <a:endParaRPr lang="en-US"/>
            </a:p>
          </p:txBody>
        </p:sp>
        <p:sp>
          <p:nvSpPr>
            <p:cNvPr id="6207" name="Rectangle 42"/>
            <p:cNvSpPr>
              <a:spLocks noChangeArrowheads="1"/>
            </p:cNvSpPr>
            <p:nvPr/>
          </p:nvSpPr>
          <p:spPr bwMode="auto">
            <a:xfrm>
              <a:off x="1680" y="960"/>
              <a:ext cx="432" cy="624"/>
            </a:xfrm>
            <a:prstGeom prst="rect">
              <a:avLst/>
            </a:prstGeom>
            <a:noFill/>
            <a:ln w="9525">
              <a:solidFill>
                <a:schemeClr val="bg1"/>
              </a:solidFill>
              <a:miter lim="800000"/>
              <a:headEnd/>
              <a:tailEnd/>
            </a:ln>
          </p:spPr>
          <p:txBody>
            <a:bodyPr wrap="none" anchor="ctr"/>
            <a:lstStyle/>
            <a:p>
              <a:endParaRPr lang="en-US"/>
            </a:p>
          </p:txBody>
        </p:sp>
        <p:sp>
          <p:nvSpPr>
            <p:cNvPr id="6208" name="Rectangle 43"/>
            <p:cNvSpPr>
              <a:spLocks noChangeArrowheads="1"/>
            </p:cNvSpPr>
            <p:nvPr/>
          </p:nvSpPr>
          <p:spPr bwMode="auto">
            <a:xfrm>
              <a:off x="2112" y="960"/>
              <a:ext cx="432" cy="624"/>
            </a:xfrm>
            <a:prstGeom prst="rect">
              <a:avLst/>
            </a:prstGeom>
            <a:noFill/>
            <a:ln w="9525">
              <a:solidFill>
                <a:schemeClr val="bg1"/>
              </a:solidFill>
              <a:miter lim="800000"/>
              <a:headEnd/>
              <a:tailEnd/>
            </a:ln>
          </p:spPr>
          <p:txBody>
            <a:bodyPr wrap="none" anchor="ctr"/>
            <a:lstStyle/>
            <a:p>
              <a:endParaRPr lang="en-US"/>
            </a:p>
          </p:txBody>
        </p:sp>
        <p:sp>
          <p:nvSpPr>
            <p:cNvPr id="6209" name="Rectangle 44"/>
            <p:cNvSpPr>
              <a:spLocks noChangeArrowheads="1"/>
            </p:cNvSpPr>
            <p:nvPr/>
          </p:nvSpPr>
          <p:spPr bwMode="auto">
            <a:xfrm>
              <a:off x="2544" y="960"/>
              <a:ext cx="432" cy="624"/>
            </a:xfrm>
            <a:prstGeom prst="rect">
              <a:avLst/>
            </a:prstGeom>
            <a:noFill/>
            <a:ln w="9525">
              <a:solidFill>
                <a:schemeClr val="bg1"/>
              </a:solidFill>
              <a:miter lim="800000"/>
              <a:headEnd/>
              <a:tailEnd/>
            </a:ln>
          </p:spPr>
          <p:txBody>
            <a:bodyPr wrap="none" anchor="ctr"/>
            <a:lstStyle/>
            <a:p>
              <a:endParaRPr lang="en-US"/>
            </a:p>
          </p:txBody>
        </p:sp>
      </p:grpSp>
      <p:sp>
        <p:nvSpPr>
          <p:cNvPr id="6164" name="Rectangle 45"/>
          <p:cNvSpPr>
            <a:spLocks noChangeArrowheads="1"/>
          </p:cNvSpPr>
          <p:nvPr/>
        </p:nvSpPr>
        <p:spPr bwMode="auto">
          <a:xfrm>
            <a:off x="685800" y="2705100"/>
            <a:ext cx="8229600" cy="762000"/>
          </a:xfrm>
          <a:prstGeom prst="rect">
            <a:avLst/>
          </a:prstGeom>
          <a:noFill/>
          <a:ln w="9525">
            <a:solidFill>
              <a:srgbClr val="FFCC00"/>
            </a:solidFill>
            <a:miter lim="800000"/>
            <a:headEnd/>
            <a:tailEnd/>
          </a:ln>
        </p:spPr>
        <p:txBody>
          <a:bodyPr wrap="none" anchor="ctr"/>
          <a:lstStyle/>
          <a:p>
            <a:endParaRPr lang="en-US"/>
          </a:p>
        </p:txBody>
      </p:sp>
      <p:grpSp>
        <p:nvGrpSpPr>
          <p:cNvPr id="6" name="Group 49"/>
          <p:cNvGrpSpPr>
            <a:grpSpLocks/>
          </p:cNvGrpSpPr>
          <p:nvPr/>
        </p:nvGrpSpPr>
        <p:grpSpPr bwMode="auto">
          <a:xfrm>
            <a:off x="685800" y="4229100"/>
            <a:ext cx="8229600" cy="762000"/>
            <a:chOff x="384" y="912"/>
            <a:chExt cx="5184" cy="624"/>
          </a:xfrm>
        </p:grpSpPr>
        <p:grpSp>
          <p:nvGrpSpPr>
            <p:cNvPr id="7" name="Group 50"/>
            <p:cNvGrpSpPr>
              <a:grpSpLocks/>
            </p:cNvGrpSpPr>
            <p:nvPr/>
          </p:nvGrpSpPr>
          <p:grpSpPr bwMode="auto">
            <a:xfrm>
              <a:off x="384" y="912"/>
              <a:ext cx="2592" cy="624"/>
              <a:chOff x="384" y="960"/>
              <a:chExt cx="2592" cy="624"/>
            </a:xfrm>
          </p:grpSpPr>
          <p:sp>
            <p:nvSpPr>
              <p:cNvPr id="6198" name="Rectangle 51"/>
              <p:cNvSpPr>
                <a:spLocks noChangeArrowheads="1"/>
              </p:cNvSpPr>
              <p:nvPr/>
            </p:nvSpPr>
            <p:spPr bwMode="auto">
              <a:xfrm>
                <a:off x="384" y="960"/>
                <a:ext cx="432" cy="624"/>
              </a:xfrm>
              <a:prstGeom prst="rect">
                <a:avLst/>
              </a:prstGeom>
              <a:noFill/>
              <a:ln w="9525">
                <a:solidFill>
                  <a:schemeClr val="bg1"/>
                </a:solidFill>
                <a:miter lim="800000"/>
                <a:headEnd/>
                <a:tailEnd/>
              </a:ln>
            </p:spPr>
            <p:txBody>
              <a:bodyPr wrap="none" anchor="ctr"/>
              <a:lstStyle/>
              <a:p>
                <a:endParaRPr lang="en-US"/>
              </a:p>
            </p:txBody>
          </p:sp>
          <p:sp>
            <p:nvSpPr>
              <p:cNvPr id="6199" name="Rectangle 52"/>
              <p:cNvSpPr>
                <a:spLocks noChangeArrowheads="1"/>
              </p:cNvSpPr>
              <p:nvPr/>
            </p:nvSpPr>
            <p:spPr bwMode="auto">
              <a:xfrm>
                <a:off x="816" y="960"/>
                <a:ext cx="432" cy="624"/>
              </a:xfrm>
              <a:prstGeom prst="rect">
                <a:avLst/>
              </a:prstGeom>
              <a:noFill/>
              <a:ln w="9525">
                <a:solidFill>
                  <a:schemeClr val="bg1"/>
                </a:solidFill>
                <a:miter lim="800000"/>
                <a:headEnd/>
                <a:tailEnd/>
              </a:ln>
            </p:spPr>
            <p:txBody>
              <a:bodyPr wrap="none" anchor="ctr"/>
              <a:lstStyle/>
              <a:p>
                <a:endParaRPr lang="en-US"/>
              </a:p>
            </p:txBody>
          </p:sp>
          <p:sp>
            <p:nvSpPr>
              <p:cNvPr id="6200" name="Rectangle 53"/>
              <p:cNvSpPr>
                <a:spLocks noChangeArrowheads="1"/>
              </p:cNvSpPr>
              <p:nvPr/>
            </p:nvSpPr>
            <p:spPr bwMode="auto">
              <a:xfrm>
                <a:off x="1248" y="960"/>
                <a:ext cx="432" cy="624"/>
              </a:xfrm>
              <a:prstGeom prst="rect">
                <a:avLst/>
              </a:prstGeom>
              <a:noFill/>
              <a:ln w="9525">
                <a:solidFill>
                  <a:schemeClr val="bg1"/>
                </a:solidFill>
                <a:miter lim="800000"/>
                <a:headEnd/>
                <a:tailEnd/>
              </a:ln>
            </p:spPr>
            <p:txBody>
              <a:bodyPr wrap="none" anchor="ctr"/>
              <a:lstStyle/>
              <a:p>
                <a:endParaRPr lang="en-US"/>
              </a:p>
            </p:txBody>
          </p:sp>
          <p:sp>
            <p:nvSpPr>
              <p:cNvPr id="6201" name="Rectangle 54"/>
              <p:cNvSpPr>
                <a:spLocks noChangeArrowheads="1"/>
              </p:cNvSpPr>
              <p:nvPr/>
            </p:nvSpPr>
            <p:spPr bwMode="auto">
              <a:xfrm>
                <a:off x="1680" y="960"/>
                <a:ext cx="432" cy="624"/>
              </a:xfrm>
              <a:prstGeom prst="rect">
                <a:avLst/>
              </a:prstGeom>
              <a:noFill/>
              <a:ln w="9525">
                <a:solidFill>
                  <a:schemeClr val="bg1"/>
                </a:solidFill>
                <a:miter lim="800000"/>
                <a:headEnd/>
                <a:tailEnd/>
              </a:ln>
            </p:spPr>
            <p:txBody>
              <a:bodyPr wrap="none" anchor="ctr"/>
              <a:lstStyle/>
              <a:p>
                <a:endParaRPr lang="en-US"/>
              </a:p>
            </p:txBody>
          </p:sp>
          <p:sp>
            <p:nvSpPr>
              <p:cNvPr id="6202" name="Rectangle 55"/>
              <p:cNvSpPr>
                <a:spLocks noChangeArrowheads="1"/>
              </p:cNvSpPr>
              <p:nvPr/>
            </p:nvSpPr>
            <p:spPr bwMode="auto">
              <a:xfrm>
                <a:off x="2112" y="960"/>
                <a:ext cx="432" cy="624"/>
              </a:xfrm>
              <a:prstGeom prst="rect">
                <a:avLst/>
              </a:prstGeom>
              <a:noFill/>
              <a:ln w="9525">
                <a:solidFill>
                  <a:schemeClr val="bg1"/>
                </a:solidFill>
                <a:miter lim="800000"/>
                <a:headEnd/>
                <a:tailEnd/>
              </a:ln>
            </p:spPr>
            <p:txBody>
              <a:bodyPr wrap="none" anchor="ctr"/>
              <a:lstStyle/>
              <a:p>
                <a:endParaRPr lang="en-US"/>
              </a:p>
            </p:txBody>
          </p:sp>
          <p:sp>
            <p:nvSpPr>
              <p:cNvPr id="6203" name="Rectangle 56"/>
              <p:cNvSpPr>
                <a:spLocks noChangeArrowheads="1"/>
              </p:cNvSpPr>
              <p:nvPr/>
            </p:nvSpPr>
            <p:spPr bwMode="auto">
              <a:xfrm>
                <a:off x="2544" y="960"/>
                <a:ext cx="432" cy="624"/>
              </a:xfrm>
              <a:prstGeom prst="rect">
                <a:avLst/>
              </a:prstGeom>
              <a:noFill/>
              <a:ln w="9525">
                <a:solidFill>
                  <a:schemeClr val="bg1"/>
                </a:solidFill>
                <a:miter lim="800000"/>
                <a:headEnd/>
                <a:tailEnd/>
              </a:ln>
            </p:spPr>
            <p:txBody>
              <a:bodyPr wrap="none" anchor="ctr"/>
              <a:lstStyle/>
              <a:p>
                <a:endParaRPr lang="en-US"/>
              </a:p>
            </p:txBody>
          </p:sp>
        </p:grpSp>
        <p:grpSp>
          <p:nvGrpSpPr>
            <p:cNvPr id="8" name="Group 57"/>
            <p:cNvGrpSpPr>
              <a:grpSpLocks/>
            </p:cNvGrpSpPr>
            <p:nvPr/>
          </p:nvGrpSpPr>
          <p:grpSpPr bwMode="auto">
            <a:xfrm>
              <a:off x="2976" y="912"/>
              <a:ext cx="2592" cy="624"/>
              <a:chOff x="384" y="960"/>
              <a:chExt cx="2592" cy="624"/>
            </a:xfrm>
          </p:grpSpPr>
          <p:sp>
            <p:nvSpPr>
              <p:cNvPr id="6192" name="Rectangle 58"/>
              <p:cNvSpPr>
                <a:spLocks noChangeArrowheads="1"/>
              </p:cNvSpPr>
              <p:nvPr/>
            </p:nvSpPr>
            <p:spPr bwMode="auto">
              <a:xfrm>
                <a:off x="384" y="960"/>
                <a:ext cx="432" cy="624"/>
              </a:xfrm>
              <a:prstGeom prst="rect">
                <a:avLst/>
              </a:prstGeom>
              <a:noFill/>
              <a:ln w="9525">
                <a:solidFill>
                  <a:schemeClr val="bg1"/>
                </a:solidFill>
                <a:miter lim="800000"/>
                <a:headEnd/>
                <a:tailEnd/>
              </a:ln>
            </p:spPr>
            <p:txBody>
              <a:bodyPr wrap="none" anchor="ctr"/>
              <a:lstStyle/>
              <a:p>
                <a:endParaRPr lang="en-US"/>
              </a:p>
            </p:txBody>
          </p:sp>
          <p:sp>
            <p:nvSpPr>
              <p:cNvPr id="6193" name="Rectangle 59"/>
              <p:cNvSpPr>
                <a:spLocks noChangeArrowheads="1"/>
              </p:cNvSpPr>
              <p:nvPr/>
            </p:nvSpPr>
            <p:spPr bwMode="auto">
              <a:xfrm>
                <a:off x="816" y="960"/>
                <a:ext cx="432" cy="624"/>
              </a:xfrm>
              <a:prstGeom prst="rect">
                <a:avLst/>
              </a:prstGeom>
              <a:noFill/>
              <a:ln w="9525">
                <a:solidFill>
                  <a:schemeClr val="bg1"/>
                </a:solidFill>
                <a:miter lim="800000"/>
                <a:headEnd/>
                <a:tailEnd/>
              </a:ln>
            </p:spPr>
            <p:txBody>
              <a:bodyPr wrap="none" anchor="ctr"/>
              <a:lstStyle/>
              <a:p>
                <a:endParaRPr lang="en-US"/>
              </a:p>
            </p:txBody>
          </p:sp>
          <p:sp>
            <p:nvSpPr>
              <p:cNvPr id="6194" name="Rectangle 60"/>
              <p:cNvSpPr>
                <a:spLocks noChangeArrowheads="1"/>
              </p:cNvSpPr>
              <p:nvPr/>
            </p:nvSpPr>
            <p:spPr bwMode="auto">
              <a:xfrm>
                <a:off x="1248" y="960"/>
                <a:ext cx="432" cy="624"/>
              </a:xfrm>
              <a:prstGeom prst="rect">
                <a:avLst/>
              </a:prstGeom>
              <a:noFill/>
              <a:ln w="9525">
                <a:solidFill>
                  <a:schemeClr val="bg1"/>
                </a:solidFill>
                <a:miter lim="800000"/>
                <a:headEnd/>
                <a:tailEnd/>
              </a:ln>
            </p:spPr>
            <p:txBody>
              <a:bodyPr wrap="none" anchor="ctr"/>
              <a:lstStyle/>
              <a:p>
                <a:endParaRPr lang="en-US"/>
              </a:p>
            </p:txBody>
          </p:sp>
          <p:sp>
            <p:nvSpPr>
              <p:cNvPr id="6195" name="Rectangle 61"/>
              <p:cNvSpPr>
                <a:spLocks noChangeArrowheads="1"/>
              </p:cNvSpPr>
              <p:nvPr/>
            </p:nvSpPr>
            <p:spPr bwMode="auto">
              <a:xfrm>
                <a:off x="1680" y="960"/>
                <a:ext cx="432" cy="624"/>
              </a:xfrm>
              <a:prstGeom prst="rect">
                <a:avLst/>
              </a:prstGeom>
              <a:noFill/>
              <a:ln w="9525">
                <a:solidFill>
                  <a:schemeClr val="bg1"/>
                </a:solidFill>
                <a:miter lim="800000"/>
                <a:headEnd/>
                <a:tailEnd/>
              </a:ln>
            </p:spPr>
            <p:txBody>
              <a:bodyPr wrap="none" anchor="ctr"/>
              <a:lstStyle/>
              <a:p>
                <a:endParaRPr lang="en-US"/>
              </a:p>
            </p:txBody>
          </p:sp>
          <p:sp>
            <p:nvSpPr>
              <p:cNvPr id="6196" name="Rectangle 62"/>
              <p:cNvSpPr>
                <a:spLocks noChangeArrowheads="1"/>
              </p:cNvSpPr>
              <p:nvPr/>
            </p:nvSpPr>
            <p:spPr bwMode="auto">
              <a:xfrm>
                <a:off x="2112" y="960"/>
                <a:ext cx="432" cy="624"/>
              </a:xfrm>
              <a:prstGeom prst="rect">
                <a:avLst/>
              </a:prstGeom>
              <a:noFill/>
              <a:ln w="9525">
                <a:solidFill>
                  <a:schemeClr val="bg1"/>
                </a:solidFill>
                <a:miter lim="800000"/>
                <a:headEnd/>
                <a:tailEnd/>
              </a:ln>
            </p:spPr>
            <p:txBody>
              <a:bodyPr wrap="none" anchor="ctr"/>
              <a:lstStyle/>
              <a:p>
                <a:endParaRPr lang="en-US"/>
              </a:p>
            </p:txBody>
          </p:sp>
          <p:sp>
            <p:nvSpPr>
              <p:cNvPr id="6197" name="Rectangle 63"/>
              <p:cNvSpPr>
                <a:spLocks noChangeArrowheads="1"/>
              </p:cNvSpPr>
              <p:nvPr/>
            </p:nvSpPr>
            <p:spPr bwMode="auto">
              <a:xfrm>
                <a:off x="2544" y="960"/>
                <a:ext cx="432" cy="624"/>
              </a:xfrm>
              <a:prstGeom prst="rect">
                <a:avLst/>
              </a:prstGeom>
              <a:noFill/>
              <a:ln w="9525">
                <a:solidFill>
                  <a:schemeClr val="bg1"/>
                </a:solidFill>
                <a:miter lim="800000"/>
                <a:headEnd/>
                <a:tailEnd/>
              </a:ln>
            </p:spPr>
            <p:txBody>
              <a:bodyPr wrap="none" anchor="ctr"/>
              <a:lstStyle/>
              <a:p>
                <a:endParaRPr lang="en-US"/>
              </a:p>
            </p:txBody>
          </p:sp>
        </p:grpSp>
        <p:sp>
          <p:nvSpPr>
            <p:cNvPr id="6191" name="Rectangle 64"/>
            <p:cNvSpPr>
              <a:spLocks noChangeArrowheads="1"/>
            </p:cNvSpPr>
            <p:nvPr/>
          </p:nvSpPr>
          <p:spPr bwMode="auto">
            <a:xfrm>
              <a:off x="384" y="912"/>
              <a:ext cx="5184" cy="624"/>
            </a:xfrm>
            <a:prstGeom prst="rect">
              <a:avLst/>
            </a:prstGeom>
            <a:noFill/>
            <a:ln w="9525">
              <a:solidFill>
                <a:srgbClr val="FFCC00"/>
              </a:solidFill>
              <a:miter lim="800000"/>
              <a:headEnd/>
              <a:tailEnd/>
            </a:ln>
          </p:spPr>
          <p:txBody>
            <a:bodyPr wrap="none" anchor="ctr"/>
            <a:lstStyle/>
            <a:p>
              <a:endParaRPr lang="en-US"/>
            </a:p>
          </p:txBody>
        </p:sp>
      </p:grpSp>
      <p:sp>
        <p:nvSpPr>
          <p:cNvPr id="6166" name="Rectangle 65"/>
          <p:cNvSpPr>
            <a:spLocks noChangeArrowheads="1"/>
          </p:cNvSpPr>
          <p:nvPr/>
        </p:nvSpPr>
        <p:spPr bwMode="auto">
          <a:xfrm>
            <a:off x="700088" y="5707063"/>
            <a:ext cx="6172200" cy="762000"/>
          </a:xfrm>
          <a:prstGeom prst="rect">
            <a:avLst/>
          </a:prstGeom>
          <a:gradFill rotWithShape="1">
            <a:gsLst>
              <a:gs pos="0">
                <a:srgbClr val="876A00"/>
              </a:gs>
              <a:gs pos="50000">
                <a:srgbClr val="C39B00"/>
              </a:gs>
              <a:gs pos="100000">
                <a:srgbClr val="E8B900"/>
              </a:gs>
            </a:gsLst>
            <a:lin ang="16200000" scaled="1"/>
          </a:gradFill>
          <a:ln w="9525">
            <a:noFill/>
            <a:miter lim="800000"/>
            <a:headEnd/>
            <a:tailEnd/>
          </a:ln>
        </p:spPr>
        <p:txBody>
          <a:bodyPr wrap="none" anchor="ctr"/>
          <a:lstStyle/>
          <a:p>
            <a:endParaRPr lang="en-US"/>
          </a:p>
        </p:txBody>
      </p:sp>
      <p:grpSp>
        <p:nvGrpSpPr>
          <p:cNvPr id="9" name="Group 69"/>
          <p:cNvGrpSpPr>
            <a:grpSpLocks/>
          </p:cNvGrpSpPr>
          <p:nvPr/>
        </p:nvGrpSpPr>
        <p:grpSpPr bwMode="auto">
          <a:xfrm>
            <a:off x="685800" y="5707063"/>
            <a:ext cx="4114800" cy="762000"/>
            <a:chOff x="384" y="960"/>
            <a:chExt cx="2592" cy="624"/>
          </a:xfrm>
        </p:grpSpPr>
        <p:sp>
          <p:nvSpPr>
            <p:cNvPr id="6183" name="Rectangle 70"/>
            <p:cNvSpPr>
              <a:spLocks noChangeArrowheads="1"/>
            </p:cNvSpPr>
            <p:nvPr/>
          </p:nvSpPr>
          <p:spPr bwMode="auto">
            <a:xfrm>
              <a:off x="384" y="960"/>
              <a:ext cx="432" cy="624"/>
            </a:xfrm>
            <a:prstGeom prst="rect">
              <a:avLst/>
            </a:prstGeom>
            <a:noFill/>
            <a:ln w="9525">
              <a:solidFill>
                <a:schemeClr val="bg1"/>
              </a:solidFill>
              <a:miter lim="800000"/>
              <a:headEnd/>
              <a:tailEnd/>
            </a:ln>
          </p:spPr>
          <p:txBody>
            <a:bodyPr wrap="none" anchor="ctr"/>
            <a:lstStyle/>
            <a:p>
              <a:endParaRPr lang="en-US"/>
            </a:p>
          </p:txBody>
        </p:sp>
        <p:sp>
          <p:nvSpPr>
            <p:cNvPr id="6184" name="Rectangle 71"/>
            <p:cNvSpPr>
              <a:spLocks noChangeArrowheads="1"/>
            </p:cNvSpPr>
            <p:nvPr/>
          </p:nvSpPr>
          <p:spPr bwMode="auto">
            <a:xfrm>
              <a:off x="816" y="960"/>
              <a:ext cx="432" cy="624"/>
            </a:xfrm>
            <a:prstGeom prst="rect">
              <a:avLst/>
            </a:prstGeom>
            <a:noFill/>
            <a:ln w="9525">
              <a:solidFill>
                <a:schemeClr val="bg1"/>
              </a:solidFill>
              <a:miter lim="800000"/>
              <a:headEnd/>
              <a:tailEnd/>
            </a:ln>
          </p:spPr>
          <p:txBody>
            <a:bodyPr wrap="none" anchor="ctr"/>
            <a:lstStyle/>
            <a:p>
              <a:endParaRPr lang="en-US"/>
            </a:p>
          </p:txBody>
        </p:sp>
        <p:sp>
          <p:nvSpPr>
            <p:cNvPr id="6185" name="Rectangle 72"/>
            <p:cNvSpPr>
              <a:spLocks noChangeArrowheads="1"/>
            </p:cNvSpPr>
            <p:nvPr/>
          </p:nvSpPr>
          <p:spPr bwMode="auto">
            <a:xfrm>
              <a:off x="1248" y="960"/>
              <a:ext cx="432" cy="624"/>
            </a:xfrm>
            <a:prstGeom prst="rect">
              <a:avLst/>
            </a:prstGeom>
            <a:noFill/>
            <a:ln w="9525">
              <a:solidFill>
                <a:schemeClr val="bg1"/>
              </a:solidFill>
              <a:miter lim="800000"/>
              <a:headEnd/>
              <a:tailEnd/>
            </a:ln>
          </p:spPr>
          <p:txBody>
            <a:bodyPr wrap="none" anchor="ctr"/>
            <a:lstStyle/>
            <a:p>
              <a:endParaRPr lang="en-US"/>
            </a:p>
          </p:txBody>
        </p:sp>
        <p:sp>
          <p:nvSpPr>
            <p:cNvPr id="6186" name="Rectangle 73"/>
            <p:cNvSpPr>
              <a:spLocks noChangeArrowheads="1"/>
            </p:cNvSpPr>
            <p:nvPr/>
          </p:nvSpPr>
          <p:spPr bwMode="auto">
            <a:xfrm>
              <a:off x="1680" y="960"/>
              <a:ext cx="432" cy="624"/>
            </a:xfrm>
            <a:prstGeom prst="rect">
              <a:avLst/>
            </a:prstGeom>
            <a:noFill/>
            <a:ln w="9525">
              <a:solidFill>
                <a:schemeClr val="bg1"/>
              </a:solidFill>
              <a:miter lim="800000"/>
              <a:headEnd/>
              <a:tailEnd/>
            </a:ln>
          </p:spPr>
          <p:txBody>
            <a:bodyPr wrap="none" anchor="ctr"/>
            <a:lstStyle/>
            <a:p>
              <a:endParaRPr lang="en-US"/>
            </a:p>
          </p:txBody>
        </p:sp>
        <p:sp>
          <p:nvSpPr>
            <p:cNvPr id="6187" name="Rectangle 74"/>
            <p:cNvSpPr>
              <a:spLocks noChangeArrowheads="1"/>
            </p:cNvSpPr>
            <p:nvPr/>
          </p:nvSpPr>
          <p:spPr bwMode="auto">
            <a:xfrm>
              <a:off x="2112" y="960"/>
              <a:ext cx="432" cy="624"/>
            </a:xfrm>
            <a:prstGeom prst="rect">
              <a:avLst/>
            </a:prstGeom>
            <a:noFill/>
            <a:ln w="9525">
              <a:solidFill>
                <a:schemeClr val="bg1"/>
              </a:solidFill>
              <a:miter lim="800000"/>
              <a:headEnd/>
              <a:tailEnd/>
            </a:ln>
          </p:spPr>
          <p:txBody>
            <a:bodyPr wrap="none" anchor="ctr"/>
            <a:lstStyle/>
            <a:p>
              <a:endParaRPr lang="en-US"/>
            </a:p>
          </p:txBody>
        </p:sp>
        <p:sp>
          <p:nvSpPr>
            <p:cNvPr id="6188" name="Rectangle 75"/>
            <p:cNvSpPr>
              <a:spLocks noChangeArrowheads="1"/>
            </p:cNvSpPr>
            <p:nvPr/>
          </p:nvSpPr>
          <p:spPr bwMode="auto">
            <a:xfrm>
              <a:off x="2544" y="960"/>
              <a:ext cx="432" cy="624"/>
            </a:xfrm>
            <a:prstGeom prst="rect">
              <a:avLst/>
            </a:prstGeom>
            <a:noFill/>
            <a:ln w="9525">
              <a:solidFill>
                <a:schemeClr val="bg1"/>
              </a:solidFill>
              <a:miter lim="800000"/>
              <a:headEnd/>
              <a:tailEnd/>
            </a:ln>
          </p:spPr>
          <p:txBody>
            <a:bodyPr wrap="none" anchor="ctr"/>
            <a:lstStyle/>
            <a:p>
              <a:endParaRPr lang="en-US"/>
            </a:p>
          </p:txBody>
        </p:sp>
      </p:grpSp>
      <p:sp>
        <p:nvSpPr>
          <p:cNvPr id="6168" name="Rectangle 76"/>
          <p:cNvSpPr>
            <a:spLocks noChangeArrowheads="1"/>
          </p:cNvSpPr>
          <p:nvPr/>
        </p:nvSpPr>
        <p:spPr bwMode="auto">
          <a:xfrm>
            <a:off x="4800600" y="5707063"/>
            <a:ext cx="685800" cy="762000"/>
          </a:xfrm>
          <a:prstGeom prst="rect">
            <a:avLst/>
          </a:prstGeom>
          <a:noFill/>
          <a:ln w="9525">
            <a:solidFill>
              <a:schemeClr val="bg1"/>
            </a:solidFill>
            <a:miter lim="800000"/>
            <a:headEnd/>
            <a:tailEnd/>
          </a:ln>
        </p:spPr>
        <p:txBody>
          <a:bodyPr wrap="none" anchor="ctr"/>
          <a:lstStyle/>
          <a:p>
            <a:endParaRPr lang="en-US"/>
          </a:p>
        </p:txBody>
      </p:sp>
      <p:sp>
        <p:nvSpPr>
          <p:cNvPr id="6169" name="Rectangle 77"/>
          <p:cNvSpPr>
            <a:spLocks noChangeArrowheads="1"/>
          </p:cNvSpPr>
          <p:nvPr/>
        </p:nvSpPr>
        <p:spPr bwMode="auto">
          <a:xfrm>
            <a:off x="5486400" y="5707063"/>
            <a:ext cx="685800" cy="762000"/>
          </a:xfrm>
          <a:prstGeom prst="rect">
            <a:avLst/>
          </a:prstGeom>
          <a:noFill/>
          <a:ln w="9525">
            <a:solidFill>
              <a:schemeClr val="bg1"/>
            </a:solidFill>
            <a:miter lim="800000"/>
            <a:headEnd/>
            <a:tailEnd/>
          </a:ln>
        </p:spPr>
        <p:txBody>
          <a:bodyPr wrap="none" anchor="ctr"/>
          <a:lstStyle/>
          <a:p>
            <a:endParaRPr lang="en-US"/>
          </a:p>
        </p:txBody>
      </p:sp>
      <p:sp>
        <p:nvSpPr>
          <p:cNvPr id="6170" name="Rectangle 78"/>
          <p:cNvSpPr>
            <a:spLocks noChangeArrowheads="1"/>
          </p:cNvSpPr>
          <p:nvPr/>
        </p:nvSpPr>
        <p:spPr bwMode="auto">
          <a:xfrm>
            <a:off x="6172200" y="5707063"/>
            <a:ext cx="685800" cy="762000"/>
          </a:xfrm>
          <a:prstGeom prst="rect">
            <a:avLst/>
          </a:prstGeom>
          <a:noFill/>
          <a:ln w="9525">
            <a:solidFill>
              <a:schemeClr val="bg1"/>
            </a:solidFill>
            <a:miter lim="800000"/>
            <a:headEnd/>
            <a:tailEnd/>
          </a:ln>
        </p:spPr>
        <p:txBody>
          <a:bodyPr wrap="none" anchor="ctr"/>
          <a:lstStyle/>
          <a:p>
            <a:endParaRPr lang="en-US"/>
          </a:p>
        </p:txBody>
      </p:sp>
      <p:sp>
        <p:nvSpPr>
          <p:cNvPr id="12367" name="Text Box 79"/>
          <p:cNvSpPr txBox="1">
            <a:spLocks noChangeArrowheads="1"/>
          </p:cNvSpPr>
          <p:nvPr/>
        </p:nvSpPr>
        <p:spPr bwMode="auto">
          <a:xfrm>
            <a:off x="3276600" y="1524000"/>
            <a:ext cx="2805113" cy="369888"/>
          </a:xfrm>
          <a:prstGeom prst="rect">
            <a:avLst/>
          </a:prstGeom>
          <a:solidFill>
            <a:srgbClr val="FFFF00"/>
          </a:solidFill>
          <a:ln w="9525">
            <a:noFill/>
            <a:miter lim="800000"/>
            <a:headEnd/>
            <a:tailEnd/>
          </a:ln>
          <a:effectLst/>
        </p:spPr>
        <p:txBody>
          <a:bodyPr wrap="none">
            <a:spAutoFit/>
          </a:bodyPr>
          <a:lstStyle/>
          <a:p>
            <a:pPr>
              <a:defRPr/>
            </a:pPr>
            <a:r>
              <a:rPr lang="en-US" dirty="0">
                <a:solidFill>
                  <a:schemeClr val="accent1"/>
                </a:solidFill>
                <a:latin typeface="+mn-lt"/>
              </a:rPr>
              <a:t>Foundations of Medicine</a:t>
            </a:r>
          </a:p>
        </p:txBody>
      </p:sp>
      <p:sp>
        <p:nvSpPr>
          <p:cNvPr id="6172" name="Text Box 80"/>
          <p:cNvSpPr txBox="1">
            <a:spLocks noChangeArrowheads="1"/>
          </p:cNvSpPr>
          <p:nvPr/>
        </p:nvSpPr>
        <p:spPr bwMode="auto">
          <a:xfrm>
            <a:off x="5930900" y="2819400"/>
            <a:ext cx="2500313" cy="609600"/>
          </a:xfrm>
          <a:prstGeom prst="rect">
            <a:avLst/>
          </a:prstGeom>
          <a:solidFill>
            <a:srgbClr val="E200A7"/>
          </a:solidFill>
          <a:ln w="9525">
            <a:noFill/>
            <a:miter lim="800000"/>
            <a:headEnd/>
            <a:tailEnd/>
          </a:ln>
        </p:spPr>
        <p:txBody>
          <a:bodyPr wrap="none">
            <a:spAutoFit/>
          </a:bodyPr>
          <a:lstStyle/>
          <a:p>
            <a:pPr algn="ctr"/>
            <a:r>
              <a:rPr lang="en-US" sz="1700">
                <a:solidFill>
                  <a:srgbClr val="0000FF"/>
                </a:solidFill>
                <a:latin typeface="Comic Sans MS" pitchFamily="66" charset="0"/>
              </a:rPr>
              <a:t>Application of Medical </a:t>
            </a:r>
          </a:p>
          <a:p>
            <a:pPr algn="ctr"/>
            <a:r>
              <a:rPr lang="en-US" sz="1700">
                <a:solidFill>
                  <a:srgbClr val="0000FF"/>
                </a:solidFill>
                <a:latin typeface="Comic Sans MS" pitchFamily="66" charset="0"/>
              </a:rPr>
              <a:t>Sciences</a:t>
            </a:r>
          </a:p>
        </p:txBody>
      </p:sp>
      <p:sp>
        <p:nvSpPr>
          <p:cNvPr id="12372" name="Text Box 84"/>
          <p:cNvSpPr txBox="1">
            <a:spLocks noChangeArrowheads="1"/>
          </p:cNvSpPr>
          <p:nvPr/>
        </p:nvSpPr>
        <p:spPr bwMode="auto">
          <a:xfrm>
            <a:off x="4191000" y="2895600"/>
            <a:ext cx="1295400" cy="304800"/>
          </a:xfrm>
          <a:prstGeom prst="rect">
            <a:avLst/>
          </a:prstGeom>
          <a:noFill/>
          <a:ln w="9525">
            <a:noFill/>
            <a:miter lim="800000"/>
            <a:headEnd/>
            <a:tailEnd/>
          </a:ln>
          <a:effectLst/>
        </p:spPr>
        <p:txBody>
          <a:bodyPr>
            <a:spAutoFit/>
          </a:bodyPr>
          <a:lstStyle/>
          <a:p>
            <a:pPr>
              <a:defRPr/>
            </a:pPr>
            <a:r>
              <a:rPr lang="en-US" sz="1400" dirty="0">
                <a:solidFill>
                  <a:srgbClr val="0000FF"/>
                </a:solidFill>
                <a:latin typeface="+mn-lt"/>
              </a:rPr>
              <a:t>NBME Part I</a:t>
            </a:r>
            <a:endParaRPr lang="en-US" sz="1500" dirty="0">
              <a:solidFill>
                <a:srgbClr val="0000FF"/>
              </a:solidFill>
              <a:latin typeface="+mn-lt"/>
            </a:endParaRPr>
          </a:p>
        </p:txBody>
      </p:sp>
      <p:sp>
        <p:nvSpPr>
          <p:cNvPr id="12377" name="Text Box 89"/>
          <p:cNvSpPr txBox="1">
            <a:spLocks noChangeArrowheads="1"/>
          </p:cNvSpPr>
          <p:nvPr/>
        </p:nvSpPr>
        <p:spPr bwMode="auto">
          <a:xfrm>
            <a:off x="6286500" y="4419600"/>
            <a:ext cx="1879600" cy="369888"/>
          </a:xfrm>
          <a:prstGeom prst="rect">
            <a:avLst/>
          </a:prstGeom>
          <a:solidFill>
            <a:srgbClr val="009900"/>
          </a:solidFill>
          <a:ln w="9525">
            <a:noFill/>
            <a:miter lim="800000"/>
            <a:headEnd/>
            <a:tailEnd/>
          </a:ln>
          <a:effectLst/>
        </p:spPr>
        <p:txBody>
          <a:bodyPr wrap="none">
            <a:spAutoFit/>
          </a:bodyPr>
          <a:lstStyle/>
          <a:p>
            <a:pPr>
              <a:defRPr/>
            </a:pPr>
            <a:r>
              <a:rPr lang="en-US" dirty="0">
                <a:solidFill>
                  <a:srgbClr val="0000FF"/>
                </a:solidFill>
                <a:latin typeface="+mn-lt"/>
              </a:rPr>
              <a:t>Discovery</a:t>
            </a:r>
            <a:r>
              <a:rPr lang="en-US" sz="1700" dirty="0">
                <a:solidFill>
                  <a:srgbClr val="0000FF"/>
                </a:solidFill>
                <a:latin typeface="+mn-lt"/>
              </a:rPr>
              <a:t> Phase</a:t>
            </a:r>
          </a:p>
        </p:txBody>
      </p:sp>
      <p:sp>
        <p:nvSpPr>
          <p:cNvPr id="12378" name="Text Box 90"/>
          <p:cNvSpPr txBox="1">
            <a:spLocks noChangeArrowheads="1"/>
          </p:cNvSpPr>
          <p:nvPr/>
        </p:nvSpPr>
        <p:spPr bwMode="auto">
          <a:xfrm>
            <a:off x="1981200" y="5867400"/>
            <a:ext cx="3622675" cy="369888"/>
          </a:xfrm>
          <a:prstGeom prst="rect">
            <a:avLst/>
          </a:prstGeom>
          <a:solidFill>
            <a:srgbClr val="D8AF00"/>
          </a:solidFill>
          <a:ln w="9525">
            <a:noFill/>
            <a:miter lim="800000"/>
            <a:headEnd/>
            <a:tailEnd/>
          </a:ln>
          <a:effectLst/>
        </p:spPr>
        <p:txBody>
          <a:bodyPr wrap="none">
            <a:spAutoFit/>
          </a:bodyPr>
          <a:lstStyle/>
          <a:p>
            <a:pPr>
              <a:defRPr/>
            </a:pPr>
            <a:r>
              <a:rPr lang="en-US" dirty="0">
                <a:solidFill>
                  <a:srgbClr val="0000FF"/>
                </a:solidFill>
                <a:latin typeface="+mn-lt"/>
              </a:rPr>
              <a:t>Translation of Medical Sciences</a:t>
            </a:r>
          </a:p>
        </p:txBody>
      </p:sp>
      <p:sp>
        <p:nvSpPr>
          <p:cNvPr id="6176" name="Rectangle 93"/>
          <p:cNvSpPr>
            <a:spLocks noChangeArrowheads="1"/>
          </p:cNvSpPr>
          <p:nvPr/>
        </p:nvSpPr>
        <p:spPr bwMode="auto">
          <a:xfrm>
            <a:off x="685800" y="1287463"/>
            <a:ext cx="8229600" cy="762000"/>
          </a:xfrm>
          <a:prstGeom prst="rect">
            <a:avLst/>
          </a:prstGeom>
          <a:noFill/>
          <a:ln w="9525">
            <a:solidFill>
              <a:srgbClr val="DDD800"/>
            </a:solidFill>
            <a:miter lim="800000"/>
            <a:headEnd/>
            <a:tailEnd/>
          </a:ln>
        </p:spPr>
        <p:txBody>
          <a:bodyPr wrap="none" anchor="ctr"/>
          <a:lstStyle/>
          <a:p>
            <a:endParaRPr lang="en-US"/>
          </a:p>
        </p:txBody>
      </p:sp>
      <p:sp>
        <p:nvSpPr>
          <p:cNvPr id="6177" name="Rectangle 94"/>
          <p:cNvSpPr>
            <a:spLocks noChangeArrowheads="1"/>
          </p:cNvSpPr>
          <p:nvPr/>
        </p:nvSpPr>
        <p:spPr bwMode="auto">
          <a:xfrm>
            <a:off x="685800" y="5707063"/>
            <a:ext cx="6172200" cy="762000"/>
          </a:xfrm>
          <a:prstGeom prst="rect">
            <a:avLst/>
          </a:prstGeom>
          <a:noFill/>
          <a:ln w="9525">
            <a:solidFill>
              <a:srgbClr val="FFCC00"/>
            </a:solidFill>
            <a:miter lim="800000"/>
            <a:headEnd/>
            <a:tailEnd/>
          </a:ln>
        </p:spPr>
        <p:txBody>
          <a:bodyPr wrap="none" anchor="ctr"/>
          <a:lstStyle/>
          <a:p>
            <a:endParaRPr lang="en-US"/>
          </a:p>
        </p:txBody>
      </p:sp>
      <p:sp>
        <p:nvSpPr>
          <p:cNvPr id="84" name="Text Box 13"/>
          <p:cNvSpPr txBox="1">
            <a:spLocks noChangeArrowheads="1"/>
          </p:cNvSpPr>
          <p:nvPr/>
        </p:nvSpPr>
        <p:spPr bwMode="auto">
          <a:xfrm>
            <a:off x="381000" y="2324100"/>
            <a:ext cx="688975" cy="276225"/>
          </a:xfrm>
          <a:prstGeom prst="rect">
            <a:avLst/>
          </a:prstGeom>
          <a:noFill/>
          <a:ln w="9525">
            <a:noFill/>
            <a:miter lim="800000"/>
            <a:headEnd/>
            <a:tailEnd/>
          </a:ln>
          <a:effectLst/>
        </p:spPr>
        <p:txBody>
          <a:bodyPr wrap="none">
            <a:spAutoFit/>
          </a:bodyPr>
          <a:lstStyle/>
          <a:p>
            <a:pPr>
              <a:defRPr/>
            </a:pPr>
            <a:r>
              <a:rPr lang="en-US" sz="1200" b="1" dirty="0">
                <a:solidFill>
                  <a:srgbClr val="0000FF"/>
                </a:solidFill>
                <a:latin typeface="+mn-lt"/>
              </a:rPr>
              <a:t>Year 2</a:t>
            </a:r>
          </a:p>
        </p:txBody>
      </p:sp>
      <p:sp>
        <p:nvSpPr>
          <p:cNvPr id="85" name="Text Box 13"/>
          <p:cNvSpPr txBox="1">
            <a:spLocks noChangeArrowheads="1"/>
          </p:cNvSpPr>
          <p:nvPr/>
        </p:nvSpPr>
        <p:spPr bwMode="auto">
          <a:xfrm>
            <a:off x="381000" y="3848100"/>
            <a:ext cx="688975" cy="276225"/>
          </a:xfrm>
          <a:prstGeom prst="rect">
            <a:avLst/>
          </a:prstGeom>
          <a:noFill/>
          <a:ln w="9525">
            <a:noFill/>
            <a:miter lim="800000"/>
            <a:headEnd/>
            <a:tailEnd/>
          </a:ln>
          <a:effectLst/>
        </p:spPr>
        <p:txBody>
          <a:bodyPr wrap="none">
            <a:spAutoFit/>
          </a:bodyPr>
          <a:lstStyle/>
          <a:p>
            <a:pPr>
              <a:defRPr/>
            </a:pPr>
            <a:r>
              <a:rPr lang="en-US" sz="1200" b="1" dirty="0">
                <a:solidFill>
                  <a:srgbClr val="0000FF"/>
                </a:solidFill>
                <a:latin typeface="+mn-lt"/>
              </a:rPr>
              <a:t>Year 3</a:t>
            </a:r>
          </a:p>
        </p:txBody>
      </p:sp>
      <p:sp>
        <p:nvSpPr>
          <p:cNvPr id="86" name="Text Box 13"/>
          <p:cNvSpPr txBox="1">
            <a:spLocks noChangeArrowheads="1"/>
          </p:cNvSpPr>
          <p:nvPr/>
        </p:nvSpPr>
        <p:spPr bwMode="auto">
          <a:xfrm>
            <a:off x="381000" y="5295900"/>
            <a:ext cx="688975" cy="276225"/>
          </a:xfrm>
          <a:prstGeom prst="rect">
            <a:avLst/>
          </a:prstGeom>
          <a:noFill/>
          <a:ln w="9525">
            <a:noFill/>
            <a:miter lim="800000"/>
            <a:headEnd/>
            <a:tailEnd/>
          </a:ln>
          <a:effectLst/>
        </p:spPr>
        <p:txBody>
          <a:bodyPr wrap="none">
            <a:spAutoFit/>
          </a:bodyPr>
          <a:lstStyle/>
          <a:p>
            <a:pPr>
              <a:defRPr/>
            </a:pPr>
            <a:r>
              <a:rPr lang="en-US" sz="1200" b="1" dirty="0">
                <a:solidFill>
                  <a:srgbClr val="0000FF"/>
                </a:solidFill>
                <a:latin typeface="+mn-lt"/>
              </a:rPr>
              <a:t>Year 4</a:t>
            </a:r>
          </a:p>
        </p:txBody>
      </p:sp>
      <p:sp>
        <p:nvSpPr>
          <p:cNvPr id="87" name="Text Box 79"/>
          <p:cNvSpPr txBox="1">
            <a:spLocks noChangeArrowheads="1"/>
          </p:cNvSpPr>
          <p:nvPr/>
        </p:nvSpPr>
        <p:spPr bwMode="auto">
          <a:xfrm>
            <a:off x="876300" y="2895600"/>
            <a:ext cx="2805113" cy="369888"/>
          </a:xfrm>
          <a:prstGeom prst="rect">
            <a:avLst/>
          </a:prstGeom>
          <a:solidFill>
            <a:srgbClr val="FFFF00"/>
          </a:solidFill>
          <a:ln w="9525">
            <a:noFill/>
            <a:miter lim="800000"/>
            <a:headEnd/>
            <a:tailEnd/>
          </a:ln>
          <a:effectLst/>
        </p:spPr>
        <p:txBody>
          <a:bodyPr wrap="none">
            <a:spAutoFit/>
          </a:bodyPr>
          <a:lstStyle/>
          <a:p>
            <a:pPr>
              <a:defRPr/>
            </a:pPr>
            <a:r>
              <a:rPr lang="en-US" dirty="0">
                <a:solidFill>
                  <a:schemeClr val="accent1"/>
                </a:solidFill>
                <a:latin typeface="+mn-lt"/>
              </a:rPr>
              <a:t>Foundations of Medicine</a:t>
            </a:r>
          </a:p>
        </p:txBody>
      </p:sp>
      <p:sp>
        <p:nvSpPr>
          <p:cNvPr id="6182" name="Text Box 80"/>
          <p:cNvSpPr txBox="1">
            <a:spLocks noChangeArrowheads="1"/>
          </p:cNvSpPr>
          <p:nvPr/>
        </p:nvSpPr>
        <p:spPr bwMode="auto">
          <a:xfrm>
            <a:off x="1143000" y="4419600"/>
            <a:ext cx="4000500" cy="350838"/>
          </a:xfrm>
          <a:prstGeom prst="rect">
            <a:avLst/>
          </a:prstGeom>
          <a:solidFill>
            <a:srgbClr val="E200A7"/>
          </a:solidFill>
          <a:ln w="9525">
            <a:noFill/>
            <a:miter lim="800000"/>
            <a:headEnd/>
            <a:tailEnd/>
          </a:ln>
        </p:spPr>
        <p:txBody>
          <a:bodyPr>
            <a:spAutoFit/>
          </a:bodyPr>
          <a:lstStyle/>
          <a:p>
            <a:pPr algn="ctr"/>
            <a:r>
              <a:rPr lang="en-US" sz="1700">
                <a:solidFill>
                  <a:srgbClr val="0000FF"/>
                </a:solidFill>
                <a:latin typeface="Comic Sans MS" pitchFamily="66" charset="0"/>
              </a:rPr>
              <a:t>Application of Medical Sciences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IT</a:t>
            </a:r>
            <a:endParaRPr lang="en-US" dirty="0"/>
          </a:p>
        </p:txBody>
      </p:sp>
      <p:sp>
        <p:nvSpPr>
          <p:cNvPr id="3" name="Content Placeholder 2"/>
          <p:cNvSpPr>
            <a:spLocks noGrp="1"/>
          </p:cNvSpPr>
          <p:nvPr>
            <p:ph idx="1"/>
          </p:nvPr>
        </p:nvSpPr>
        <p:spPr/>
        <p:txBody>
          <a:bodyPr/>
          <a:lstStyle/>
          <a:p>
            <a:r>
              <a:rPr lang="en-US" dirty="0" smtClean="0"/>
              <a:t>Appropriate use of technology</a:t>
            </a:r>
          </a:p>
          <a:p>
            <a:pPr lvl="1"/>
            <a:r>
              <a:rPr lang="en-US" dirty="0" smtClean="0"/>
              <a:t>Right tool for the right job</a:t>
            </a:r>
          </a:p>
          <a:p>
            <a:r>
              <a:rPr lang="en-US" dirty="0" smtClean="0"/>
              <a:t>Paperless</a:t>
            </a:r>
          </a:p>
          <a:p>
            <a:pPr lvl="1"/>
            <a:r>
              <a:rPr lang="en-US" dirty="0" smtClean="0"/>
              <a:t>Class notes in electronic form only</a:t>
            </a:r>
          </a:p>
          <a:p>
            <a:pPr lvl="1"/>
            <a:r>
              <a:rPr lang="en-US" dirty="0" smtClean="0"/>
              <a:t>Class content posted to Blackboard</a:t>
            </a:r>
          </a:p>
          <a:p>
            <a:r>
              <a:rPr lang="en-US" dirty="0" smtClean="0"/>
              <a:t>Cost effective, scalable, and supportable</a:t>
            </a:r>
          </a:p>
          <a:p>
            <a:r>
              <a:rPr lang="en-US" dirty="0" smtClean="0"/>
              <a:t>Appropriate organizational structure</a:t>
            </a:r>
          </a:p>
          <a:p>
            <a:pPr lvl="1"/>
            <a:r>
              <a:rPr lang="en-US" dirty="0" smtClean="0"/>
              <a:t>Educational Technology Managers</a:t>
            </a:r>
          </a:p>
          <a:p>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Educational Technology?</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457200" y="1676400"/>
            <a:ext cx="8229600" cy="4361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Educational Technology Managers</a:t>
            </a:r>
            <a:endParaRPr lang="en-US" dirty="0"/>
          </a:p>
        </p:txBody>
      </p:sp>
      <p:sp>
        <p:nvSpPr>
          <p:cNvPr id="3" name="Content Placeholder 2"/>
          <p:cNvSpPr>
            <a:spLocks noGrp="1"/>
          </p:cNvSpPr>
          <p:nvPr>
            <p:ph idx="1"/>
          </p:nvPr>
        </p:nvSpPr>
        <p:spPr/>
        <p:txBody>
          <a:bodyPr>
            <a:normAutofit lnSpcReduction="10000"/>
          </a:bodyPr>
          <a:lstStyle/>
          <a:p>
            <a:r>
              <a:rPr lang="en-US" dirty="0" smtClean="0"/>
              <a:t>A/V and Multimedia Support</a:t>
            </a:r>
          </a:p>
          <a:p>
            <a:pPr lvl="1"/>
            <a:r>
              <a:rPr lang="en-US" dirty="0" smtClean="0"/>
              <a:t>Auditoria, classrooms, conference rooms, special events</a:t>
            </a:r>
          </a:p>
          <a:p>
            <a:r>
              <a:rPr lang="en-US" dirty="0" smtClean="0"/>
              <a:t>Student Support</a:t>
            </a:r>
          </a:p>
          <a:p>
            <a:pPr lvl="1"/>
            <a:r>
              <a:rPr lang="en-US" dirty="0" smtClean="0"/>
              <a:t>Computer labs, </a:t>
            </a:r>
            <a:r>
              <a:rPr lang="en-US" dirty="0" smtClean="0"/>
              <a:t>classrooms, software </a:t>
            </a:r>
            <a:r>
              <a:rPr lang="en-US" dirty="0" smtClean="0"/>
              <a:t>images, Personal computing (PC and Mac), Printing and Kiosk stations, NBME online testing</a:t>
            </a:r>
          </a:p>
          <a:p>
            <a:r>
              <a:rPr lang="en-US" dirty="0" smtClean="0"/>
              <a:t>Simulation Support</a:t>
            </a:r>
          </a:p>
          <a:p>
            <a:pPr lvl="1"/>
            <a:r>
              <a:rPr lang="en-US" dirty="0" smtClean="0"/>
              <a:t>OSCE, </a:t>
            </a:r>
            <a:r>
              <a:rPr lang="en-US" dirty="0" err="1" smtClean="0"/>
              <a:t>ExCEL</a:t>
            </a:r>
            <a:r>
              <a:rPr lang="en-US" dirty="0" smtClean="0"/>
              <a:t>, special equipment</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 technology fits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Prior to class beginning</a:t>
            </a:r>
          </a:p>
          <a:p>
            <a:r>
              <a:rPr lang="en-US" dirty="0" smtClean="0"/>
              <a:t>Account creation</a:t>
            </a:r>
          </a:p>
          <a:p>
            <a:r>
              <a:rPr lang="en-US" dirty="0" smtClean="0"/>
              <a:t>Communications using </a:t>
            </a:r>
            <a:r>
              <a:rPr lang="en-US" dirty="0" err="1" smtClean="0"/>
              <a:t>LearnLink</a:t>
            </a:r>
            <a:r>
              <a:rPr lang="en-US" dirty="0" smtClean="0"/>
              <a:t> (</a:t>
            </a:r>
            <a:r>
              <a:rPr lang="en-US" dirty="0" err="1" smtClean="0"/>
              <a:t>FirstClass</a:t>
            </a:r>
            <a:r>
              <a:rPr lang="en-US" dirty="0" smtClean="0"/>
              <a:t>)</a:t>
            </a:r>
          </a:p>
          <a:p>
            <a:r>
              <a:rPr lang="en-US" dirty="0" smtClean="0"/>
              <a:t>Student Portal</a:t>
            </a:r>
          </a:p>
          <a:p>
            <a:r>
              <a:rPr lang="en-US" dirty="0" smtClean="0"/>
              <a:t>Student Orientation</a:t>
            </a:r>
          </a:p>
          <a:p>
            <a:r>
              <a:rPr lang="en-US" dirty="0" smtClean="0"/>
              <a:t>Student Support</a:t>
            </a:r>
          </a:p>
          <a:p>
            <a:pPr lvl="1"/>
            <a:r>
              <a:rPr lang="en-US" dirty="0" smtClean="0"/>
              <a:t>provided with 512MB of Personal Network Storage</a:t>
            </a:r>
          </a:p>
          <a:p>
            <a:pPr lvl="1"/>
            <a:r>
              <a:rPr lang="en-US" dirty="0" smtClean="0"/>
              <a:t>2TB of Group Collaborative Storage Space</a:t>
            </a:r>
          </a:p>
          <a:p>
            <a:pPr lvl="1"/>
            <a:r>
              <a:rPr lang="en-US" dirty="0" smtClean="0"/>
              <a:t>basic support for the personally owned computer / laptops</a:t>
            </a:r>
          </a:p>
          <a:p>
            <a:pPr lvl="2"/>
            <a:r>
              <a:rPr lang="en-US" dirty="0" smtClean="0"/>
              <a:t>OS (Windows and Mac); Microsoft Office</a:t>
            </a:r>
          </a:p>
          <a:p>
            <a:pPr lvl="2"/>
            <a:r>
              <a:rPr lang="en-US" dirty="0" smtClean="0"/>
              <a:t>Wireless; Drivers</a:t>
            </a:r>
          </a:p>
          <a:p>
            <a:pPr lvl="2"/>
            <a:r>
              <a:rPr lang="en-US" dirty="0" err="1" smtClean="0"/>
              <a:t>LearnLink</a:t>
            </a:r>
            <a:r>
              <a:rPr lang="en-US" dirty="0" smtClean="0"/>
              <a:t>; connecting to IT infrastructure…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dirty="0" smtClean="0">
                <a:hlinkClick r:id="rId3"/>
              </a:rPr>
              <a:t>http://www.med.emory.edu/students/</a:t>
            </a:r>
            <a:endParaRPr lang="en-US" dirty="0"/>
          </a:p>
        </p:txBody>
      </p:sp>
      <p:pic>
        <p:nvPicPr>
          <p:cNvPr id="1026" name="Picture 2"/>
          <p:cNvPicPr>
            <a:picLocks noGrp="1" noChangeAspect="1" noChangeArrowheads="1"/>
          </p:cNvPicPr>
          <p:nvPr>
            <p:ph idx="1"/>
          </p:nvPr>
        </p:nvPicPr>
        <p:blipFill>
          <a:blip r:embed="rId4"/>
          <a:srcRect/>
          <a:stretch>
            <a:fillRect/>
          </a:stretch>
        </p:blipFill>
        <p:spPr bwMode="auto">
          <a:xfrm>
            <a:off x="1066800" y="990600"/>
            <a:ext cx="7315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2230</TotalTime>
  <Words>1374</Words>
  <Application>Microsoft Office PowerPoint</Application>
  <PresentationFormat>On-screen Show (4:3)</PresentationFormat>
  <Paragraphs>249</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Visio</vt:lpstr>
      <vt:lpstr>From Pigs Feet to Robots</vt:lpstr>
      <vt:lpstr>Desired Graduates</vt:lpstr>
      <vt:lpstr>Desired Curriculum</vt:lpstr>
      <vt:lpstr>Slide 4</vt:lpstr>
      <vt:lpstr>Desired IT</vt:lpstr>
      <vt:lpstr>What is Educational Technology?</vt:lpstr>
      <vt:lpstr>Educational Technology Managers</vt:lpstr>
      <vt:lpstr>Where the technology fits</vt:lpstr>
      <vt:lpstr>http://www.med.emory.edu/students/</vt:lpstr>
      <vt:lpstr>Slide 10</vt:lpstr>
      <vt:lpstr>Slide 11</vt:lpstr>
      <vt:lpstr>Integrating Students with IT</vt:lpstr>
      <vt:lpstr>Where the technology fits (2)</vt:lpstr>
      <vt:lpstr>Slide 14</vt:lpstr>
      <vt:lpstr>Slide 15</vt:lpstr>
      <vt:lpstr>Slide 16</vt:lpstr>
      <vt:lpstr>Slide 17</vt:lpstr>
      <vt:lpstr>Slide 18</vt:lpstr>
      <vt:lpstr>Where the technology fits (3)</vt:lpstr>
      <vt:lpstr>Where the technology fits (4)</vt:lpstr>
      <vt:lpstr>Emory Center for Experiential Learning (ExCEL)</vt:lpstr>
      <vt:lpstr>Where the technology fits (5)</vt:lpstr>
      <vt:lpstr>Clinical Skills (OSCE) Center</vt:lpstr>
      <vt:lpstr>Slide 24</vt:lpstr>
      <vt:lpstr>Where the technology fits (6)</vt:lpstr>
      <vt:lpstr>Where are we going?</vt:lpstr>
      <vt:lpstr>What would we do differently?</vt:lpstr>
      <vt:lpstr>Thank You !</vt:lpstr>
      <vt:lpstr>Tour of building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Elliott</dc:creator>
  <cp:lastModifiedBy>Chuck</cp:lastModifiedBy>
  <cp:revision>88</cp:revision>
  <dcterms:created xsi:type="dcterms:W3CDTF">2009-04-17T14:48:56Z</dcterms:created>
  <dcterms:modified xsi:type="dcterms:W3CDTF">2009-04-23T09:53:15Z</dcterms:modified>
</cp:coreProperties>
</file>