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sldIdLst>
    <p:sldId id="256" r:id="rId2"/>
    <p:sldId id="257" r:id="rId3"/>
    <p:sldId id="267" r:id="rId4"/>
    <p:sldId id="269" r:id="rId5"/>
    <p:sldId id="276" r:id="rId6"/>
    <p:sldId id="275" r:id="rId7"/>
    <p:sldId id="270" r:id="rId8"/>
    <p:sldId id="271" r:id="rId9"/>
    <p:sldId id="273" r:id="rId10"/>
    <p:sldId id="272" r:id="rId11"/>
    <p:sldId id="279" r:id="rId12"/>
    <p:sldId id="258" r:id="rId13"/>
    <p:sldId id="274" r:id="rId14"/>
    <p:sldId id="278" r:id="rId15"/>
    <p:sldId id="259" r:id="rId16"/>
    <p:sldId id="260" r:id="rId17"/>
    <p:sldId id="277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512" autoAdjust="0"/>
  </p:normalViewPr>
  <p:slideViewPr>
    <p:cSldViewPr>
      <p:cViewPr varScale="1">
        <p:scale>
          <a:sx n="77" d="100"/>
          <a:sy n="77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328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2B564CB-425D-4A14-B132-CB0AB184A251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D667F4C-E622-4283-BDFC-0541AD1C1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667F4C-E622-4283-BDFC-0541AD1C18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Blackboard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can be installed on servers or hosted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in use in more than 50 countries and more than 2000 institutions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known for litigation and filing expansive patent; inspired boycott movement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in March, all 44 patent claims rejected by court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WebCT</a:t>
            </a:r>
            <a:r>
              <a:rPr lang="en-US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originally dev at </a:t>
            </a:r>
            <a:r>
              <a:rPr lang="en-US" dirty="0" err="1" smtClean="0"/>
              <a:t>Univ</a:t>
            </a:r>
            <a:r>
              <a:rPr lang="en-US" dirty="0" smtClean="0"/>
              <a:t> of British Columbia and for years supported out of Vancouver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my previous school, Marshall University, and many others are using the product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- heyday circa 2002: 80 countries, 10 million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many criticisms, difficult to use, Marshall experience required ample training of faculty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will be phased out by Blackboard in 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Desire2Learn: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- 5 million learners worldwide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based in Ontario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ANGEL: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evolved from Indiana University-Purdue University Indianapolis (IUPUI)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in use at KUMC for both basic science and nursing doctorate program;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ANGEL </a:t>
            </a:r>
            <a:r>
              <a:rPr lang="en-US" dirty="0" err="1" smtClean="0"/>
              <a:t>ePortfolio</a:t>
            </a:r>
            <a:r>
              <a:rPr lang="en-US" dirty="0" smtClean="0"/>
              <a:t> used by students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ANGEL Learning Isle in Second Life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eCollege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on-demand </a:t>
            </a:r>
            <a:r>
              <a:rPr lang="en-US" dirty="0" err="1" smtClean="0"/>
              <a:t>SaaS</a:t>
            </a:r>
            <a:r>
              <a:rPr lang="en-US" dirty="0" smtClean="0"/>
              <a:t> model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small user base in higher </a:t>
            </a:r>
            <a:r>
              <a:rPr lang="en-US" dirty="0" err="1" smtClean="0"/>
              <a:t>ed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A2A589-3BCC-4AAB-BE46-A5ED483AF59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5C5A4-152C-414A-9E49-63950D5AFE1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1DBD44-96FB-4C60-A159-2D0BCD6A381F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Sakai:</a:t>
            </a:r>
          </a:p>
          <a:p>
            <a:pPr>
              <a:spcBef>
                <a:spcPct val="0"/>
              </a:spcBef>
            </a:pPr>
            <a:r>
              <a:rPr lang="en-US" smtClean="0"/>
              <a:t> - The Sakai Project began in 2004</a:t>
            </a:r>
          </a:p>
          <a:p>
            <a:pPr>
              <a:spcBef>
                <a:spcPct val="0"/>
              </a:spcBef>
            </a:pPr>
            <a:r>
              <a:rPr lang="en-US" smtClean="0"/>
              <a:t> - java based</a:t>
            </a:r>
          </a:p>
          <a:p>
            <a:pPr>
              <a:spcBef>
                <a:spcPct val="0"/>
              </a:spcBef>
            </a:pPr>
            <a:r>
              <a:rPr lang="en-US" smtClean="0"/>
              <a:t> - in use at more than 160 institutions, pilots at 100 plus</a:t>
            </a:r>
          </a:p>
          <a:p>
            <a:pPr>
              <a:spcBef>
                <a:spcPct val="0"/>
              </a:spcBef>
            </a:pPr>
            <a:r>
              <a:rPr lang="en-US" smtClean="0"/>
              <a:t> -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Moodle</a:t>
            </a:r>
          </a:p>
          <a:p>
            <a:pPr>
              <a:spcBef>
                <a:spcPct val="0"/>
              </a:spcBef>
            </a:pPr>
            <a:r>
              <a:rPr lang="en-US" smtClean="0"/>
              <a:t> - based in Perth, Australia</a:t>
            </a:r>
          </a:p>
          <a:p>
            <a:pPr>
              <a:spcBef>
                <a:spcPct val="0"/>
              </a:spcBef>
            </a:pPr>
            <a:r>
              <a:rPr lang="en-US" smtClean="0"/>
              <a:t> - a PHP based system, now supports Oracle and MS SQL db </a:t>
            </a:r>
          </a:p>
          <a:p>
            <a:pPr>
              <a:spcBef>
                <a:spcPct val="0"/>
              </a:spcBef>
            </a:pPr>
            <a:r>
              <a:rPr lang="en-US" smtClean="0"/>
              <a:t> - 50,000+ sites, 26+ million users</a:t>
            </a:r>
          </a:p>
          <a:p>
            <a:pPr>
              <a:spcBef>
                <a:spcPct val="0"/>
              </a:spcBef>
            </a:pPr>
            <a:r>
              <a:rPr lang="en-US" smtClean="0"/>
              <a:t> -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D9B33-D60F-4475-ABDD-451DF3737968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628989-6C08-4BD6-952D-DB1F844661D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Moodle</a:t>
            </a:r>
          </a:p>
          <a:p>
            <a:pPr>
              <a:spcBef>
                <a:spcPct val="0"/>
              </a:spcBef>
            </a:pPr>
            <a:r>
              <a:rPr lang="en-US" smtClean="0"/>
              <a:t>- based in Perth, Australia</a:t>
            </a:r>
          </a:p>
          <a:p>
            <a:pPr>
              <a:spcBef>
                <a:spcPct val="0"/>
              </a:spcBef>
            </a:pPr>
            <a:r>
              <a:rPr lang="en-US" smtClean="0"/>
              <a:t> - a PHP based system, now supports Oracle and MS SQL db </a:t>
            </a:r>
          </a:p>
          <a:p>
            <a:pPr>
              <a:spcBef>
                <a:spcPct val="0"/>
              </a:spcBef>
            </a:pPr>
            <a:r>
              <a:rPr lang="en-US" smtClean="0"/>
              <a:t> - 50,000+ sites, 26+ million users</a:t>
            </a:r>
          </a:p>
          <a:p>
            <a:pPr>
              <a:spcBef>
                <a:spcPct val="0"/>
              </a:spcBef>
            </a:pPr>
            <a:r>
              <a:rPr lang="en-US" smtClean="0"/>
              <a:t> - 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03DE97-EF7F-48EA-8015-07F2AADF6961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June 2003 through October 2008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7EA2E9-B10F-4568-ADF3-593E3AF7D56A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7499-DD62-474C-B2CB-BFB01B9B1CE7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6438-3AA2-435E-B01D-D9712E563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72D89-E7A6-4CB9-867B-7A74EE1EFC7C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B702-B22D-458D-8E67-1CE4E18E9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1B5D0-5237-45DF-B92E-C62DB674F0DF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E384-6EBE-4562-A2D2-5280CB8B3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336B-45C9-43E3-954B-AF1856166BC6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B4DA-D8DE-4199-9593-8913DD1AF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100A-E398-4BA0-AE7E-DAE108D59FAB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B2DD-4770-425D-AA39-815BD01F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8947-EB20-4D1A-A01B-355B6A0D4850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BF43-AEBA-4499-A9A2-20F3C3CC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14EF-E86F-4C4A-AEDB-DB9CF2BFB763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B1002-8D54-4827-A28D-647A9479A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7AB2-9B2A-47B3-B9FF-9AFE069FF24A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871E-D23F-4928-A3CD-C3BD88EC9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A66F-2569-4BE4-9AAB-02C96A6EC845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4A5D-982A-46BD-803D-24448D73C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D778-29AD-49F0-B447-A33BFE4AC6F6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CD7D-61D1-41A4-AF25-F9D974BFD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9EEF-FC71-4C2F-9689-ADBDB5C349A5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1586-0E94-4121-825E-EEBCF1C1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B1E2F6B-3D04-409F-9C18-34E264AA97AF}" type="datetimeFigureOut">
              <a:rPr lang="en-US"/>
              <a:pPr>
                <a:defRPr/>
              </a:pPr>
              <a:t>11/8/2008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CA94527-A87C-42A4-A869-3EE4073EE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2" r:id="rId2"/>
    <p:sldLayoutId id="2147483751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2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org/sit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urgery.emory.edu/esta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Current and Emerging Trends in  Educational Technology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114800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en-US" sz="16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2000" dirty="0" smtClean="0"/>
              <a:t>Consortium of Ophthalmic Training Programs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1600" dirty="0" smtClean="0"/>
              <a:t>November 8, 2008</a:t>
            </a:r>
          </a:p>
          <a:p>
            <a:pPr marR="0" algn="ctr" eaLnBrk="1" hangingPunct="1">
              <a:lnSpc>
                <a:spcPct val="80000"/>
              </a:lnSpc>
            </a:pPr>
            <a:endParaRPr lang="en-US" sz="16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en-US" sz="2000" dirty="0" smtClean="0"/>
              <a:t>Chuck Elliott, M.S., M.P.A., MCP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en-US" sz="1600" dirty="0" smtClean="0"/>
              <a:t>Chuck.Elliott@emory.edu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Moodle Stats</a:t>
            </a:r>
            <a:br>
              <a:rPr lang="en-US" sz="4000" smtClean="0"/>
            </a:br>
            <a:r>
              <a:rPr lang="en-US" sz="2000" smtClean="0">
                <a:hlinkClick r:id="rId3"/>
              </a:rPr>
              <a:t>http://moodle.org/sites/</a:t>
            </a:r>
            <a:endParaRPr lang="en-US" smtClean="0"/>
          </a:p>
        </p:txBody>
      </p:sp>
      <p:pic>
        <p:nvPicPr>
          <p:cNvPr id="14339" name="Content Placeholder 5" descr="MoodleSites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28800" y="1935163"/>
            <a:ext cx="5562600" cy="4770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Gartner Research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57% of institutions have two or more e-learning platforms on campus; 82% have designated a single standard. The overlap is mostly attributed to tests of alternative platforms, but also to the usual "academic freedom."</a:t>
            </a:r>
          </a:p>
          <a:p>
            <a:r>
              <a:rPr lang="en-US" sz="2400" dirty="0" smtClean="0"/>
              <a:t>There is a clear movement in the market toward more OSS e-learning platforms such as </a:t>
            </a:r>
            <a:r>
              <a:rPr lang="en-US" sz="2400" dirty="0" err="1" smtClean="0"/>
              <a:t>Moodle</a:t>
            </a:r>
            <a:r>
              <a:rPr lang="en-US" sz="2400" dirty="0" smtClean="0"/>
              <a:t> and Sakai, with 26% of platforms on campuses being OSS in 2007 and 35% projected for 2008.</a:t>
            </a:r>
          </a:p>
          <a:p>
            <a:r>
              <a:rPr lang="en-US" sz="2400" dirty="0" smtClean="0"/>
              <a:t>Commercial e-learning platforms are still in the majority; as being the major platform for course delivery (75%) and as a designated standard (62%).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Class Capture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69342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“Capturing” or recording audio, video, and sources of instruction</a:t>
            </a:r>
          </a:p>
          <a:p>
            <a:pPr lvl="1" eaLnBrk="1" hangingPunct="1"/>
            <a:r>
              <a:rPr lang="en-US" dirty="0" smtClean="0"/>
              <a:t>May include post-production editing </a:t>
            </a:r>
          </a:p>
          <a:p>
            <a:pPr lvl="1" eaLnBrk="1" hangingPunct="1"/>
            <a:r>
              <a:rPr lang="en-US" dirty="0" smtClean="0"/>
              <a:t>May be limited to a wide-angle preset camera or more professional production</a:t>
            </a:r>
          </a:p>
          <a:p>
            <a:pPr lvl="1" eaLnBrk="1" hangingPunct="1"/>
            <a:r>
              <a:rPr lang="en-US" dirty="0" smtClean="0"/>
              <a:t>May be limited to audio only</a:t>
            </a:r>
          </a:p>
          <a:p>
            <a:pPr eaLnBrk="1" hangingPunct="1"/>
            <a:r>
              <a:rPr lang="en-US" dirty="0" smtClean="0"/>
              <a:t>Output files provided to students</a:t>
            </a:r>
          </a:p>
          <a:p>
            <a:pPr lvl="1" eaLnBrk="1" hangingPunct="1"/>
            <a:r>
              <a:rPr lang="en-US" dirty="0" smtClean="0"/>
              <a:t>Via secured servers </a:t>
            </a:r>
          </a:p>
          <a:p>
            <a:pPr lvl="2" eaLnBrk="1" hangingPunct="1"/>
            <a:r>
              <a:rPr lang="en-US" dirty="0" smtClean="0"/>
              <a:t>(including LCMS servers)</a:t>
            </a:r>
          </a:p>
          <a:p>
            <a:pPr eaLnBrk="1" hangingPunct="1"/>
            <a:r>
              <a:rPr lang="en-US" dirty="0" smtClean="0"/>
              <a:t>iTunes U. (130+ participating universities) or some other platform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 l="5214" t="3540" r="3546" b="7965"/>
          <a:stretch>
            <a:fillRect/>
          </a:stretch>
        </p:blipFill>
        <p:spPr bwMode="auto">
          <a:xfrm>
            <a:off x="6096000" y="37338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Class Capture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Class Capture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Technical Issues</a:t>
            </a:r>
          </a:p>
          <a:p>
            <a:pPr lvl="1" eaLnBrk="1" hangingPunct="1"/>
            <a:r>
              <a:rPr lang="en-US" dirty="0" smtClean="0"/>
              <a:t>Quickly consumes online storage</a:t>
            </a:r>
          </a:p>
          <a:p>
            <a:pPr lvl="1" eaLnBrk="1" hangingPunct="1"/>
            <a:r>
              <a:rPr lang="en-US" dirty="0" smtClean="0"/>
              <a:t>System interdependencies</a:t>
            </a:r>
          </a:p>
          <a:p>
            <a:pPr lvl="1" eaLnBrk="1" hangingPunct="1"/>
            <a:r>
              <a:rPr lang="en-US" dirty="0" smtClean="0"/>
              <a:t>Automated scheduling and publishing</a:t>
            </a:r>
          </a:p>
          <a:p>
            <a:pPr eaLnBrk="1" hangingPunct="1"/>
            <a:r>
              <a:rPr lang="en-US" dirty="0" smtClean="0"/>
              <a:t>Costs $$$</a:t>
            </a:r>
          </a:p>
          <a:p>
            <a:pPr eaLnBrk="1" hangingPunct="1"/>
            <a:r>
              <a:rPr lang="en-US" dirty="0" smtClean="0"/>
              <a:t>Legal Issues</a:t>
            </a:r>
          </a:p>
          <a:p>
            <a:pPr lvl="1" eaLnBrk="1" hangingPunct="1"/>
            <a:r>
              <a:rPr lang="en-US" dirty="0" smtClean="0"/>
              <a:t>Many faculty exercise “fair use” rights to copyrighted material</a:t>
            </a:r>
          </a:p>
          <a:p>
            <a:pPr lvl="1" eaLnBrk="1" hangingPunct="1"/>
            <a:r>
              <a:rPr lang="en-US" dirty="0" smtClean="0"/>
              <a:t>Patient “consent” in medicine and allied health</a:t>
            </a:r>
          </a:p>
          <a:p>
            <a:pPr eaLnBrk="1" hangingPunct="1"/>
            <a:r>
              <a:rPr lang="en-US" dirty="0" smtClean="0"/>
              <a:t>Personal Preferences</a:t>
            </a:r>
          </a:p>
          <a:p>
            <a:pPr lvl="1" eaLnBrk="1" hangingPunct="1"/>
            <a:r>
              <a:rPr lang="en-US" dirty="0" smtClean="0"/>
              <a:t>Faculty may not consent to being recorded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Consumer Technologies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4267200" cy="4389437"/>
          </a:xfrm>
        </p:spPr>
        <p:txBody>
          <a:bodyPr/>
          <a:lstStyle/>
          <a:p>
            <a:pPr eaLnBrk="1" hangingPunct="1"/>
            <a:r>
              <a:rPr lang="en-US" dirty="0" smtClean="0"/>
              <a:t>Mobile devices</a:t>
            </a:r>
          </a:p>
          <a:p>
            <a:pPr lvl="1" eaLnBrk="1" hangingPunct="1"/>
            <a:r>
              <a:rPr lang="en-US" dirty="0" smtClean="0"/>
              <a:t>Windows Mobile</a:t>
            </a:r>
          </a:p>
          <a:p>
            <a:pPr lvl="1" eaLnBrk="1" hangingPunct="1"/>
            <a:r>
              <a:rPr lang="en-US" dirty="0" err="1" smtClean="0"/>
              <a:t>iPhones</a:t>
            </a:r>
            <a:r>
              <a:rPr lang="en-US" dirty="0" smtClean="0"/>
              <a:t>, iPods, </a:t>
            </a:r>
            <a:r>
              <a:rPr lang="en-US" dirty="0" err="1" smtClean="0"/>
              <a:t>iTouch</a:t>
            </a:r>
            <a:endParaRPr lang="en-US" dirty="0" smtClean="0"/>
          </a:p>
          <a:p>
            <a:pPr lvl="1" eaLnBrk="1" hangingPunct="1"/>
            <a:r>
              <a:rPr lang="en-US" dirty="0" smtClean="0"/>
              <a:t>Google Android</a:t>
            </a:r>
          </a:p>
          <a:p>
            <a:pPr eaLnBrk="1" hangingPunct="1"/>
            <a:r>
              <a:rPr lang="en-US" dirty="0" smtClean="0"/>
              <a:t>Improved wireless services</a:t>
            </a:r>
          </a:p>
          <a:p>
            <a:pPr lvl="1" eaLnBrk="1" hangingPunct="1"/>
            <a:r>
              <a:rPr lang="en-US" dirty="0" smtClean="0"/>
              <a:t>3G</a:t>
            </a:r>
          </a:p>
          <a:p>
            <a:pPr lvl="1" eaLnBrk="1" hangingPunct="1"/>
            <a:r>
              <a:rPr lang="en-US" dirty="0" smtClean="0"/>
              <a:t>Wireless N</a:t>
            </a:r>
          </a:p>
          <a:p>
            <a:pPr eaLnBrk="1" hangingPunct="1"/>
            <a:r>
              <a:rPr lang="en-US" dirty="0" smtClean="0"/>
              <a:t>Significantly impacting society and classrooms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l="13889" t="12667" r="11111" b="10000"/>
          <a:stretch>
            <a:fillRect/>
          </a:stretch>
        </p:blipFill>
        <p:spPr bwMode="auto">
          <a:xfrm>
            <a:off x="4800600" y="1905000"/>
            <a:ext cx="41148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/>
              <a:t>Simulation in Medical Education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Clinical Skills Assessment</a:t>
            </a:r>
          </a:p>
          <a:p>
            <a:pPr lvl="1" eaLnBrk="1" hangingPunct="1"/>
            <a:r>
              <a:rPr lang="en-US" dirty="0" smtClean="0"/>
              <a:t>Objective Structured Clinical Examination (OSCE)</a:t>
            </a:r>
          </a:p>
          <a:p>
            <a:pPr lvl="1" eaLnBrk="1" hangingPunct="1"/>
            <a:r>
              <a:rPr lang="en-US" dirty="0" smtClean="0"/>
              <a:t>Combines many of the technologies discussed today</a:t>
            </a:r>
          </a:p>
          <a:p>
            <a:pPr eaLnBrk="1" hangingPunct="1"/>
            <a:r>
              <a:rPr lang="en-US" dirty="0" smtClean="0"/>
              <a:t>New Emory SOM Building</a:t>
            </a:r>
          </a:p>
          <a:p>
            <a:pPr lvl="1" eaLnBrk="1" hangingPunct="1"/>
            <a:r>
              <a:rPr lang="en-US" dirty="0" smtClean="0"/>
              <a:t>Four Suites, each with four wired exam rooms</a:t>
            </a:r>
          </a:p>
          <a:p>
            <a:pPr lvl="1" eaLnBrk="1" hangingPunct="1"/>
            <a:r>
              <a:rPr lang="en-US" dirty="0" smtClean="0"/>
              <a:t>Total sixteen exam rooms, each wired for audio and 2 articulating cameras</a:t>
            </a:r>
          </a:p>
          <a:p>
            <a:pPr lvl="1" eaLnBrk="1" hangingPunct="1"/>
            <a:r>
              <a:rPr lang="en-US" dirty="0" smtClean="0"/>
              <a:t>Standardized patients (paid actors)</a:t>
            </a:r>
          </a:p>
          <a:p>
            <a:pPr lvl="1" eaLnBrk="1" hangingPunct="1"/>
            <a:r>
              <a:rPr lang="en-US" dirty="0" smtClean="0"/>
              <a:t>Control room allows one or two operators to execute fine  camera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dirty="0" smtClean="0"/>
              <a:t>Robotics in Medical Education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ExCEL</a:t>
            </a:r>
            <a:r>
              <a:rPr lang="en-US" dirty="0" smtClean="0"/>
              <a:t> (The Emory Center for Experiential Learning)</a:t>
            </a:r>
          </a:p>
          <a:p>
            <a:pPr lvl="1" eaLnBrk="1" hangingPunct="1"/>
            <a:r>
              <a:rPr lang="en-US" dirty="0" smtClean="0"/>
              <a:t>high-fidelity simulators allow students to acquire and hone technical skills</a:t>
            </a:r>
          </a:p>
          <a:p>
            <a:pPr lvl="2" eaLnBrk="1" hangingPunct="1"/>
            <a:r>
              <a:rPr lang="en-US" dirty="0" smtClean="0"/>
              <a:t>basic suturing </a:t>
            </a:r>
          </a:p>
          <a:p>
            <a:pPr lvl="2" eaLnBrk="1" hangingPunct="1"/>
            <a:r>
              <a:rPr lang="en-US" dirty="0" smtClean="0"/>
              <a:t>resuscitation </a:t>
            </a:r>
          </a:p>
          <a:p>
            <a:pPr lvl="2" eaLnBrk="1" hangingPunct="1"/>
            <a:r>
              <a:rPr lang="en-US" dirty="0" smtClean="0"/>
              <a:t>Intubation</a:t>
            </a:r>
          </a:p>
          <a:p>
            <a:pPr lvl="2" eaLnBrk="1" hangingPunct="1"/>
            <a:r>
              <a:rPr lang="en-US" dirty="0" smtClean="0"/>
              <a:t>placement of IVs</a:t>
            </a:r>
          </a:p>
          <a:p>
            <a:pPr lvl="2" eaLnBrk="1" hangingPunct="1"/>
            <a:r>
              <a:rPr lang="en-US" dirty="0" smtClean="0"/>
              <a:t>delivering a baby</a:t>
            </a:r>
          </a:p>
          <a:p>
            <a:pPr eaLnBrk="1" hangingPunct="1"/>
            <a:r>
              <a:rPr lang="en-US" dirty="0" smtClean="0"/>
              <a:t>Emory Simulation, Training, and Robotics Center (ESTAR) </a:t>
            </a:r>
            <a:r>
              <a:rPr lang="en-US" dirty="0" smtClean="0">
                <a:hlinkClick r:id="rId2"/>
              </a:rPr>
              <a:t>http://www.surgery.emory.edu/estar/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2694" t="3150" b="18110"/>
          <a:stretch>
            <a:fillRect/>
          </a:stretch>
        </p:blipFill>
        <p:spPr bwMode="auto">
          <a:xfrm>
            <a:off x="5029200" y="3429000"/>
            <a:ext cx="2752725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Thank You !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170" t="1147" r="6863" b="15632"/>
          <a:stretch>
            <a:fillRect/>
          </a:stretch>
        </p:blipFill>
        <p:spPr>
          <a:xfrm>
            <a:off x="1295400" y="2209800"/>
            <a:ext cx="6749844" cy="321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e-Learning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e-Learning: medium of instruction is computer technology, often web-based</a:t>
            </a:r>
          </a:p>
          <a:p>
            <a:pPr lvl="1" eaLnBrk="1" hangingPunct="1"/>
            <a:r>
              <a:rPr lang="en-US" dirty="0" smtClean="0"/>
              <a:t>Chief benefits</a:t>
            </a:r>
          </a:p>
          <a:p>
            <a:pPr lvl="2" eaLnBrk="1" hangingPunct="1"/>
            <a:r>
              <a:rPr lang="en-US" dirty="0" smtClean="0"/>
              <a:t>Cost avoidance (institutions and students)</a:t>
            </a:r>
          </a:p>
          <a:p>
            <a:pPr lvl="2" eaLnBrk="1" hangingPunct="1"/>
            <a:r>
              <a:rPr lang="en-US" dirty="0" smtClean="0"/>
              <a:t>Time shifting</a:t>
            </a:r>
          </a:p>
          <a:p>
            <a:pPr eaLnBrk="1" hangingPunct="1"/>
            <a:r>
              <a:rPr lang="en-US" dirty="0" smtClean="0"/>
              <a:t>Two common models of e-Learning</a:t>
            </a:r>
          </a:p>
          <a:p>
            <a:pPr lvl="1" eaLnBrk="1" hangingPunct="1"/>
            <a:r>
              <a:rPr lang="en-US" dirty="0" smtClean="0"/>
              <a:t>Online</a:t>
            </a:r>
          </a:p>
          <a:p>
            <a:pPr lvl="2" eaLnBrk="1" hangingPunct="1"/>
            <a:r>
              <a:rPr lang="en-US" dirty="0" smtClean="0"/>
              <a:t>no  in-person interaction required</a:t>
            </a:r>
          </a:p>
          <a:p>
            <a:pPr lvl="1" eaLnBrk="1" hangingPunct="1"/>
            <a:r>
              <a:rPr lang="en-US" dirty="0" smtClean="0"/>
              <a:t>Hybrid</a:t>
            </a:r>
          </a:p>
          <a:p>
            <a:pPr lvl="2" eaLnBrk="1" hangingPunct="1"/>
            <a:r>
              <a:rPr lang="en-US" dirty="0" smtClean="0"/>
              <a:t>some in-person instruction and class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Learning Content Management Systems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Server-based systems that can provide centralized or decentralized management and role-based access to educational content</a:t>
            </a:r>
          </a:p>
          <a:p>
            <a:pPr eaLnBrk="1" hangingPunct="1"/>
            <a:r>
              <a:rPr lang="en-US" dirty="0" smtClean="0"/>
              <a:t>Distinguishing feature is re-use of learning objects</a:t>
            </a:r>
          </a:p>
          <a:p>
            <a:pPr eaLnBrk="1" hangingPunct="1"/>
            <a:r>
              <a:rPr lang="en-US" dirty="0" smtClean="0"/>
              <a:t>Commercial and Open Source products in wide use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 l="11765" t="6107" r="8497"/>
          <a:stretch>
            <a:fillRect/>
          </a:stretch>
        </p:blipFill>
        <p:spPr bwMode="auto">
          <a:xfrm>
            <a:off x="2362200" y="4343400"/>
            <a:ext cx="4648200" cy="234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LCMS Closed (Commercial) Products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Commercial products and vendors include:</a:t>
            </a:r>
          </a:p>
          <a:p>
            <a:pPr lvl="1" eaLnBrk="1" hangingPunct="1"/>
            <a:r>
              <a:rPr lang="en-US" dirty="0" smtClean="0"/>
              <a:t>Blackboard </a:t>
            </a:r>
          </a:p>
          <a:p>
            <a:pPr lvl="1" eaLnBrk="1" hangingPunct="1"/>
            <a:r>
              <a:rPr lang="en-US" dirty="0" err="1" smtClean="0"/>
              <a:t>WebCT</a:t>
            </a:r>
            <a:r>
              <a:rPr lang="en-US" dirty="0" smtClean="0"/>
              <a:t> (acquired by </a:t>
            </a:r>
            <a:r>
              <a:rPr lang="en-US" dirty="0" err="1" smtClean="0"/>
              <a:t>BlackBoard</a:t>
            </a:r>
            <a:r>
              <a:rPr lang="en-US" dirty="0" smtClean="0"/>
              <a:t> in 2006)</a:t>
            </a:r>
          </a:p>
          <a:p>
            <a:pPr lvl="1" eaLnBrk="1" hangingPunct="1"/>
            <a:r>
              <a:rPr lang="en-US" dirty="0" smtClean="0"/>
              <a:t>Desire2Learn eLearning Enterprise Suite</a:t>
            </a:r>
          </a:p>
          <a:p>
            <a:pPr lvl="1" eaLnBrk="1" hangingPunct="1"/>
            <a:r>
              <a:rPr lang="en-US" dirty="0" smtClean="0"/>
              <a:t>ANGEL Learning Management Suite</a:t>
            </a:r>
          </a:p>
          <a:p>
            <a:pPr lvl="1" eaLnBrk="1" hangingPunct="1"/>
            <a:r>
              <a:rPr lang="en-US" dirty="0" err="1" smtClean="0"/>
              <a:t>eCollege</a:t>
            </a:r>
            <a:r>
              <a:rPr lang="en-US" dirty="0" smtClean="0"/>
              <a:t> (hosted solution)</a:t>
            </a:r>
          </a:p>
        </p:txBody>
      </p:sp>
      <p:pic>
        <p:nvPicPr>
          <p:cNvPr id="8196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343400"/>
            <a:ext cx="24368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Blackboard at Emory</a:t>
            </a: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faculty, students, and staff can log in</a:t>
            </a:r>
          </a:p>
          <a:p>
            <a:pPr eaLnBrk="1" hangingPunct="1"/>
            <a:r>
              <a:rPr lang="en-US" smtClean="0"/>
              <a:t>Used for teaching and learning and…</a:t>
            </a:r>
          </a:p>
          <a:p>
            <a:pPr lvl="1" eaLnBrk="1" hangingPunct="1"/>
            <a:r>
              <a:rPr lang="en-US" smtClean="0"/>
              <a:t>Social networking</a:t>
            </a:r>
          </a:p>
          <a:p>
            <a:pPr lvl="1" eaLnBrk="1" hangingPunct="1"/>
            <a:r>
              <a:rPr lang="en-US" smtClean="0"/>
              <a:t>Collaboration</a:t>
            </a:r>
          </a:p>
          <a:p>
            <a:pPr lvl="1" eaLnBrk="1" hangingPunct="1"/>
            <a:r>
              <a:rPr lang="en-US" smtClean="0"/>
              <a:t>Administrative service (committees)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495800"/>
            <a:ext cx="4716037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5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Blackboard at Emory University</a:t>
            </a:r>
            <a:endParaRPr lang="en-US" smtClean="0"/>
          </a:p>
        </p:txBody>
      </p:sp>
      <p:pic>
        <p:nvPicPr>
          <p:cNvPr id="10243" name="Content Placeholder 3" descr="BlackBoardLoggedI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LCMS Open (Free) Products</a:t>
            </a:r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Sakai Project</a:t>
            </a:r>
          </a:p>
          <a:p>
            <a:pPr lvl="1" eaLnBrk="1" hangingPunct="1"/>
            <a:r>
              <a:rPr lang="en-US" smtClean="0"/>
              <a:t>Sakai CLE (Collaboration and Learning Environment)</a:t>
            </a:r>
          </a:p>
          <a:p>
            <a:pPr lvl="1" eaLnBrk="1" hangingPunct="1"/>
            <a:r>
              <a:rPr lang="en-US" smtClean="0"/>
              <a:t>Project began in 2004</a:t>
            </a:r>
          </a:p>
          <a:p>
            <a:pPr lvl="1" eaLnBrk="1" hangingPunct="1"/>
            <a:r>
              <a:rPr lang="en-US" smtClean="0"/>
              <a:t>Founding Institutions</a:t>
            </a:r>
          </a:p>
          <a:p>
            <a:pPr lvl="2" eaLnBrk="1" hangingPunct="1"/>
            <a:r>
              <a:rPr lang="en-US" smtClean="0"/>
              <a:t>Indiana University; MIT; Stanford</a:t>
            </a:r>
          </a:p>
          <a:p>
            <a:pPr lvl="2" eaLnBrk="1" hangingPunct="1"/>
            <a:r>
              <a:rPr lang="en-US" smtClean="0"/>
              <a:t>University of Michigan; Polytechnic University of Valencia</a:t>
            </a:r>
          </a:p>
          <a:p>
            <a:pPr lvl="2" eaLnBrk="1" hangingPunct="1"/>
            <a:r>
              <a:rPr lang="en-US" smtClean="0"/>
              <a:t>uPortal; Open Knowledge Initiative</a:t>
            </a:r>
          </a:p>
          <a:p>
            <a:pPr lvl="1" eaLnBrk="1" hangingPunct="1"/>
            <a:r>
              <a:rPr lang="en-US" smtClean="0"/>
              <a:t>Java based</a:t>
            </a:r>
          </a:p>
          <a:p>
            <a:pPr lvl="1" eaLnBrk="1" hangingPunct="1"/>
            <a:r>
              <a:rPr lang="en-US" smtClean="0"/>
              <a:t>In use at more than 160 institutions worldwide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Sakai Map</a:t>
            </a:r>
            <a:br>
              <a:rPr lang="en-US" sz="4000" smtClean="0"/>
            </a:br>
            <a:r>
              <a:rPr lang="en-US" sz="1400" smtClean="0"/>
              <a:t>October, 2008</a:t>
            </a:r>
            <a:endParaRPr lang="en-US" smtClean="0"/>
          </a:p>
        </p:txBody>
      </p:sp>
      <p:pic>
        <p:nvPicPr>
          <p:cNvPr id="12291" name="Content Placeholder 3" descr="SakaiAroundWorld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1935163"/>
            <a:ext cx="706120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LCMS Open (Free) Products</a:t>
            </a:r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Moodle</a:t>
            </a:r>
            <a:r>
              <a:rPr lang="en-US" dirty="0" smtClean="0"/>
              <a:t>  (Modular Object-Oriented Dynamic Learning Environment)</a:t>
            </a:r>
          </a:p>
          <a:p>
            <a:pPr lvl="1" eaLnBrk="1" hangingPunct="1"/>
            <a:r>
              <a:rPr lang="en-US" dirty="0" smtClean="0"/>
              <a:t>PHP based system</a:t>
            </a:r>
          </a:p>
          <a:p>
            <a:pPr lvl="2" eaLnBrk="1" hangingPunct="1"/>
            <a:r>
              <a:rPr lang="en-US" dirty="0" smtClean="0"/>
              <a:t>Unix, Linux, Windows, Mac OS X</a:t>
            </a:r>
          </a:p>
          <a:p>
            <a:pPr lvl="1" eaLnBrk="1" hangingPunct="1"/>
            <a:r>
              <a:rPr lang="en-US" dirty="0" smtClean="0"/>
              <a:t>now supports Oracle and Microsoft SQL Server</a:t>
            </a:r>
          </a:p>
          <a:p>
            <a:pPr lvl="1" eaLnBrk="1" hangingPunct="1"/>
            <a:r>
              <a:rPr lang="en-US" dirty="0" smtClean="0"/>
              <a:t>More than 50,000 sites</a:t>
            </a:r>
          </a:p>
          <a:p>
            <a:pPr lvl="1" eaLnBrk="1" hangingPunct="1"/>
            <a:r>
              <a:rPr lang="en-US" dirty="0" smtClean="0"/>
              <a:t>More than 26 million users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1258</TotalTime>
  <Words>923</Words>
  <Application>Microsoft Office PowerPoint</Application>
  <PresentationFormat>On-screen Show (4:3)</PresentationFormat>
  <Paragraphs>164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Current and Emerging Trends in  Educational Technology</vt:lpstr>
      <vt:lpstr>e-Learning</vt:lpstr>
      <vt:lpstr>Learning Content Management Systems</vt:lpstr>
      <vt:lpstr>LCMS Closed (Commercial) Products</vt:lpstr>
      <vt:lpstr>Blackboard at Emory</vt:lpstr>
      <vt:lpstr>Blackboard at Emory University</vt:lpstr>
      <vt:lpstr>LCMS Open (Free) Products</vt:lpstr>
      <vt:lpstr>Sakai Map October, 2008</vt:lpstr>
      <vt:lpstr>LCMS Open (Free) Products</vt:lpstr>
      <vt:lpstr>Moodle Stats http://moodle.org/sites/</vt:lpstr>
      <vt:lpstr>Gartner Research findings</vt:lpstr>
      <vt:lpstr>Class Capture</vt:lpstr>
      <vt:lpstr>Class Capture</vt:lpstr>
      <vt:lpstr>Class Capture</vt:lpstr>
      <vt:lpstr>Consumer Technologies</vt:lpstr>
      <vt:lpstr>Simulation in Medical Education</vt:lpstr>
      <vt:lpstr>Robotics in Medical Education</vt:lpstr>
      <vt:lpstr>Thank You !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Emerging Trends in  Educational Technology</dc:title>
  <dc:creator>Chuck Elliott</dc:creator>
  <cp:lastModifiedBy>Chuck Elliott</cp:lastModifiedBy>
  <cp:revision>118</cp:revision>
  <dcterms:created xsi:type="dcterms:W3CDTF">2008-11-06T12:15:03Z</dcterms:created>
  <dcterms:modified xsi:type="dcterms:W3CDTF">2008-11-08T21:40:45Z</dcterms:modified>
</cp:coreProperties>
</file>