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handoutMasterIdLst>
    <p:handoutMasterId r:id="rId17"/>
  </p:handoutMasterIdLst>
  <p:sldIdLst>
    <p:sldId id="256" r:id="rId2"/>
    <p:sldId id="270" r:id="rId3"/>
    <p:sldId id="258" r:id="rId4"/>
    <p:sldId id="262" r:id="rId5"/>
    <p:sldId id="263" r:id="rId6"/>
    <p:sldId id="264" r:id="rId7"/>
    <p:sldId id="266" r:id="rId8"/>
    <p:sldId id="265" r:id="rId9"/>
    <p:sldId id="267" r:id="rId10"/>
    <p:sldId id="269" r:id="rId11"/>
    <p:sldId id="268" r:id="rId12"/>
    <p:sldId id="260" r:id="rId13"/>
    <p:sldId id="271" r:id="rId14"/>
    <p:sldId id="272" r:id="rId15"/>
  </p:sldIdLst>
  <p:sldSz cx="9144000" cy="6858000" type="screen4x3"/>
  <p:notesSz cx="6858000" cy="9144000"/>
  <p:defaultTextStyle>
    <a:defPPr>
      <a:defRPr lang="es-E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2C16"/>
    <a:srgbClr val="0C788E"/>
    <a:srgbClr val="025198"/>
    <a:srgbClr val="000099"/>
    <a:srgbClr val="1C1C1C"/>
    <a:srgbClr val="3366FF"/>
    <a:srgbClr val="000058"/>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44" autoAdjust="0"/>
    <p:restoredTop sz="94574" autoAdjust="0"/>
  </p:normalViewPr>
  <p:slideViewPr>
    <p:cSldViewPr>
      <p:cViewPr varScale="1">
        <p:scale>
          <a:sx n="120" d="100"/>
          <a:sy n="120" d="100"/>
        </p:scale>
        <p:origin x="1560"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96" d="100"/>
          <a:sy n="96" d="100"/>
        </p:scale>
        <p:origin x="3672" y="168"/>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vl1pPr>
          </a:lstStyle>
          <a:p>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F8F96691-4BE5-49C9-8FD0-98A2C4E5D56D}" type="datetimeFigureOut">
              <a:rPr lang="en-US" altLang="en-US"/>
              <a:pPr/>
              <a:t>4/4/17</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vl1pPr>
          </a:lstStyle>
          <a:p>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8DF27DA4-C74D-4204-B4A9-FB4FE285780A}"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vl1pPr>
          </a:lstStyle>
          <a:p>
            <a:endParaRPr lang="en-US" altLang="en-U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fld id="{320BAF75-7FDF-48B0-84D5-6278C6A672FA}" type="datetimeFigureOut">
              <a:rPr lang="en-US" altLang="en-US"/>
              <a:pPr/>
              <a:t>4/4/17</a:t>
            </a:fld>
            <a:endParaRPr lang="en-US" alt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a:lvl1pPr>
          </a:lstStyle>
          <a:p>
            <a:endParaRPr lang="en-US"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FE61BE29-4A11-457B-A2F4-F27CFCD1B888}"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61BE29-4A11-457B-A2F4-F27CFCD1B888}" type="slidenum">
              <a:rPr lang="en-US" altLang="en-US" smtClean="0"/>
              <a:pPr/>
              <a:t>1</a:t>
            </a:fld>
            <a:endParaRPr lang="en-US" altLang="en-US"/>
          </a:p>
        </p:txBody>
      </p:sp>
    </p:spTree>
    <p:extLst>
      <p:ext uri="{BB962C8B-B14F-4D97-AF65-F5344CB8AC3E}">
        <p14:creationId xmlns:p14="http://schemas.microsoft.com/office/powerpoint/2010/main" val="20581717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61BE29-4A11-457B-A2F4-F27CFCD1B888}" type="slidenum">
              <a:rPr lang="en-US" altLang="en-US" smtClean="0"/>
              <a:pPr/>
              <a:t>10</a:t>
            </a:fld>
            <a:endParaRPr lang="en-US" altLang="en-US"/>
          </a:p>
        </p:txBody>
      </p:sp>
    </p:spTree>
    <p:extLst>
      <p:ext uri="{BB962C8B-B14F-4D97-AF65-F5344CB8AC3E}">
        <p14:creationId xmlns:p14="http://schemas.microsoft.com/office/powerpoint/2010/main" val="11952998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61BE29-4A11-457B-A2F4-F27CFCD1B888}" type="slidenum">
              <a:rPr lang="en-US" altLang="en-US" smtClean="0"/>
              <a:pPr/>
              <a:t>11</a:t>
            </a:fld>
            <a:endParaRPr lang="en-US" altLang="en-US"/>
          </a:p>
        </p:txBody>
      </p:sp>
    </p:spTree>
    <p:extLst>
      <p:ext uri="{BB962C8B-B14F-4D97-AF65-F5344CB8AC3E}">
        <p14:creationId xmlns:p14="http://schemas.microsoft.com/office/powerpoint/2010/main" val="5080539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61BE29-4A11-457B-A2F4-F27CFCD1B888}" type="slidenum">
              <a:rPr lang="en-US" altLang="en-US" smtClean="0"/>
              <a:pPr/>
              <a:t>12</a:t>
            </a:fld>
            <a:endParaRPr lang="en-US" altLang="en-US"/>
          </a:p>
        </p:txBody>
      </p:sp>
    </p:spTree>
    <p:extLst>
      <p:ext uri="{BB962C8B-B14F-4D97-AF65-F5344CB8AC3E}">
        <p14:creationId xmlns:p14="http://schemas.microsoft.com/office/powerpoint/2010/main" val="1323378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61BE29-4A11-457B-A2F4-F27CFCD1B888}" type="slidenum">
              <a:rPr lang="en-US" altLang="en-US" smtClean="0"/>
              <a:pPr/>
              <a:t>13</a:t>
            </a:fld>
            <a:endParaRPr lang="en-US" altLang="en-US"/>
          </a:p>
        </p:txBody>
      </p:sp>
    </p:spTree>
    <p:extLst>
      <p:ext uri="{BB962C8B-B14F-4D97-AF65-F5344CB8AC3E}">
        <p14:creationId xmlns:p14="http://schemas.microsoft.com/office/powerpoint/2010/main" val="802362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61BE29-4A11-457B-A2F4-F27CFCD1B888}" type="slidenum">
              <a:rPr lang="en-US" altLang="en-US" smtClean="0"/>
              <a:pPr/>
              <a:t>14</a:t>
            </a:fld>
            <a:endParaRPr lang="en-US" altLang="en-US"/>
          </a:p>
        </p:txBody>
      </p:sp>
    </p:spTree>
    <p:extLst>
      <p:ext uri="{BB962C8B-B14F-4D97-AF65-F5344CB8AC3E}">
        <p14:creationId xmlns:p14="http://schemas.microsoft.com/office/powerpoint/2010/main" val="1555964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61BE29-4A11-457B-A2F4-F27CFCD1B888}" type="slidenum">
              <a:rPr lang="en-US" altLang="en-US" smtClean="0"/>
              <a:pPr/>
              <a:t>2</a:t>
            </a:fld>
            <a:endParaRPr lang="en-US" altLang="en-US"/>
          </a:p>
        </p:txBody>
      </p:sp>
    </p:spTree>
    <p:extLst>
      <p:ext uri="{BB962C8B-B14F-4D97-AF65-F5344CB8AC3E}">
        <p14:creationId xmlns:p14="http://schemas.microsoft.com/office/powerpoint/2010/main" val="1008385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FE61BE29-4A11-457B-A2F4-F27CFCD1B888}" type="slidenum">
              <a:rPr lang="en-US" altLang="en-US" smtClean="0"/>
              <a:pPr/>
              <a:t>3</a:t>
            </a:fld>
            <a:endParaRPr lang="en-US" altLang="en-US"/>
          </a:p>
        </p:txBody>
      </p:sp>
    </p:spTree>
    <p:extLst>
      <p:ext uri="{BB962C8B-B14F-4D97-AF65-F5344CB8AC3E}">
        <p14:creationId xmlns:p14="http://schemas.microsoft.com/office/powerpoint/2010/main" val="10515255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61BE29-4A11-457B-A2F4-F27CFCD1B888}" type="slidenum">
              <a:rPr lang="en-US" altLang="en-US" smtClean="0"/>
              <a:pPr/>
              <a:t>4</a:t>
            </a:fld>
            <a:endParaRPr lang="en-US" altLang="en-US"/>
          </a:p>
        </p:txBody>
      </p:sp>
    </p:spTree>
    <p:extLst>
      <p:ext uri="{BB962C8B-B14F-4D97-AF65-F5344CB8AC3E}">
        <p14:creationId xmlns:p14="http://schemas.microsoft.com/office/powerpoint/2010/main" val="241708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61BE29-4A11-457B-A2F4-F27CFCD1B888}" type="slidenum">
              <a:rPr lang="en-US" altLang="en-US" smtClean="0"/>
              <a:pPr/>
              <a:t>5</a:t>
            </a:fld>
            <a:endParaRPr lang="en-US" altLang="en-US"/>
          </a:p>
        </p:txBody>
      </p:sp>
    </p:spTree>
    <p:extLst>
      <p:ext uri="{BB962C8B-B14F-4D97-AF65-F5344CB8AC3E}">
        <p14:creationId xmlns:p14="http://schemas.microsoft.com/office/powerpoint/2010/main" val="1861712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FE61BE29-4A11-457B-A2F4-F27CFCD1B888}" type="slidenum">
              <a:rPr lang="en-US" altLang="en-US" smtClean="0"/>
              <a:pPr/>
              <a:t>6</a:t>
            </a:fld>
            <a:endParaRPr lang="en-US" altLang="en-US"/>
          </a:p>
        </p:txBody>
      </p:sp>
    </p:spTree>
    <p:extLst>
      <p:ext uri="{BB962C8B-B14F-4D97-AF65-F5344CB8AC3E}">
        <p14:creationId xmlns:p14="http://schemas.microsoft.com/office/powerpoint/2010/main" val="16815565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61BE29-4A11-457B-A2F4-F27CFCD1B888}" type="slidenum">
              <a:rPr lang="en-US" altLang="en-US" smtClean="0"/>
              <a:pPr/>
              <a:t>7</a:t>
            </a:fld>
            <a:endParaRPr lang="en-US" altLang="en-US"/>
          </a:p>
        </p:txBody>
      </p:sp>
    </p:spTree>
    <p:extLst>
      <p:ext uri="{BB962C8B-B14F-4D97-AF65-F5344CB8AC3E}">
        <p14:creationId xmlns:p14="http://schemas.microsoft.com/office/powerpoint/2010/main" val="1232857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61BE29-4A11-457B-A2F4-F27CFCD1B888}" type="slidenum">
              <a:rPr lang="en-US" altLang="en-US" smtClean="0"/>
              <a:pPr/>
              <a:t>8</a:t>
            </a:fld>
            <a:endParaRPr lang="en-US" altLang="en-US"/>
          </a:p>
        </p:txBody>
      </p:sp>
    </p:spTree>
    <p:extLst>
      <p:ext uri="{BB962C8B-B14F-4D97-AF65-F5344CB8AC3E}">
        <p14:creationId xmlns:p14="http://schemas.microsoft.com/office/powerpoint/2010/main" val="6178594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61BE29-4A11-457B-A2F4-F27CFCD1B888}" type="slidenum">
              <a:rPr lang="en-US" altLang="en-US" smtClean="0"/>
              <a:pPr/>
              <a:t>9</a:t>
            </a:fld>
            <a:endParaRPr lang="en-US" altLang="en-US"/>
          </a:p>
        </p:txBody>
      </p:sp>
    </p:spTree>
    <p:extLst>
      <p:ext uri="{BB962C8B-B14F-4D97-AF65-F5344CB8AC3E}">
        <p14:creationId xmlns:p14="http://schemas.microsoft.com/office/powerpoint/2010/main" val="536725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endParaRPr lang="es-ES" altLang="en-US"/>
          </a:p>
        </p:txBody>
      </p:sp>
      <p:sp>
        <p:nvSpPr>
          <p:cNvPr id="5" name="Rectangle 5"/>
          <p:cNvSpPr>
            <a:spLocks noGrp="1" noChangeArrowheads="1"/>
          </p:cNvSpPr>
          <p:nvPr>
            <p:ph type="ftr" sz="quarter" idx="11"/>
          </p:nvPr>
        </p:nvSpPr>
        <p:spPr>
          <a:ln/>
        </p:spPr>
        <p:txBody>
          <a:bodyPr/>
          <a:lstStyle>
            <a:lvl1pPr>
              <a:defRPr/>
            </a:lvl1pPr>
          </a:lstStyle>
          <a:p>
            <a:endParaRPr lang="es-ES" altLang="en-US"/>
          </a:p>
        </p:txBody>
      </p:sp>
      <p:sp>
        <p:nvSpPr>
          <p:cNvPr id="6" name="Rectangle 6"/>
          <p:cNvSpPr>
            <a:spLocks noGrp="1" noChangeArrowheads="1"/>
          </p:cNvSpPr>
          <p:nvPr>
            <p:ph type="sldNum" sz="quarter" idx="12"/>
          </p:nvPr>
        </p:nvSpPr>
        <p:spPr>
          <a:ln/>
        </p:spPr>
        <p:txBody>
          <a:bodyPr/>
          <a:lstStyle>
            <a:lvl1pPr>
              <a:defRPr/>
            </a:lvl1pPr>
          </a:lstStyle>
          <a:p>
            <a:fld id="{C8A45102-016D-47DE-AA81-51122993E408}" type="slidenum">
              <a:rPr lang="es-ES" altLang="en-US"/>
              <a:pPr/>
              <a:t>‹#›</a:t>
            </a:fld>
            <a:endParaRPr lang="es-ES" altLang="en-US"/>
          </a:p>
        </p:txBody>
      </p:sp>
    </p:spTree>
    <p:extLst>
      <p:ext uri="{BB962C8B-B14F-4D97-AF65-F5344CB8AC3E}">
        <p14:creationId xmlns:p14="http://schemas.microsoft.com/office/powerpoint/2010/main" val="2034623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s-ES" altLang="en-US"/>
          </a:p>
        </p:txBody>
      </p:sp>
      <p:sp>
        <p:nvSpPr>
          <p:cNvPr id="5" name="Rectangle 5"/>
          <p:cNvSpPr>
            <a:spLocks noGrp="1" noChangeArrowheads="1"/>
          </p:cNvSpPr>
          <p:nvPr>
            <p:ph type="ftr" sz="quarter" idx="11"/>
          </p:nvPr>
        </p:nvSpPr>
        <p:spPr>
          <a:ln/>
        </p:spPr>
        <p:txBody>
          <a:bodyPr/>
          <a:lstStyle>
            <a:lvl1pPr>
              <a:defRPr/>
            </a:lvl1pPr>
          </a:lstStyle>
          <a:p>
            <a:endParaRPr lang="es-ES" altLang="en-US"/>
          </a:p>
        </p:txBody>
      </p:sp>
      <p:sp>
        <p:nvSpPr>
          <p:cNvPr id="6" name="Rectangle 6"/>
          <p:cNvSpPr>
            <a:spLocks noGrp="1" noChangeArrowheads="1"/>
          </p:cNvSpPr>
          <p:nvPr>
            <p:ph type="sldNum" sz="quarter" idx="12"/>
          </p:nvPr>
        </p:nvSpPr>
        <p:spPr>
          <a:ln/>
        </p:spPr>
        <p:txBody>
          <a:bodyPr/>
          <a:lstStyle>
            <a:lvl1pPr>
              <a:defRPr/>
            </a:lvl1pPr>
          </a:lstStyle>
          <a:p>
            <a:fld id="{C6EEE2B4-4EDF-4415-BC85-3277265D12F2}" type="slidenum">
              <a:rPr lang="es-ES" altLang="en-US"/>
              <a:pPr/>
              <a:t>‹#›</a:t>
            </a:fld>
            <a:endParaRPr lang="es-ES" altLang="en-US"/>
          </a:p>
        </p:txBody>
      </p:sp>
    </p:spTree>
    <p:extLst>
      <p:ext uri="{BB962C8B-B14F-4D97-AF65-F5344CB8AC3E}">
        <p14:creationId xmlns:p14="http://schemas.microsoft.com/office/powerpoint/2010/main" val="2570673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s-ES" altLang="en-US"/>
          </a:p>
        </p:txBody>
      </p:sp>
      <p:sp>
        <p:nvSpPr>
          <p:cNvPr id="5" name="Rectangle 5"/>
          <p:cNvSpPr>
            <a:spLocks noGrp="1" noChangeArrowheads="1"/>
          </p:cNvSpPr>
          <p:nvPr>
            <p:ph type="ftr" sz="quarter" idx="11"/>
          </p:nvPr>
        </p:nvSpPr>
        <p:spPr>
          <a:ln/>
        </p:spPr>
        <p:txBody>
          <a:bodyPr/>
          <a:lstStyle>
            <a:lvl1pPr>
              <a:defRPr/>
            </a:lvl1pPr>
          </a:lstStyle>
          <a:p>
            <a:endParaRPr lang="es-ES" altLang="en-US"/>
          </a:p>
        </p:txBody>
      </p:sp>
      <p:sp>
        <p:nvSpPr>
          <p:cNvPr id="6" name="Rectangle 6"/>
          <p:cNvSpPr>
            <a:spLocks noGrp="1" noChangeArrowheads="1"/>
          </p:cNvSpPr>
          <p:nvPr>
            <p:ph type="sldNum" sz="quarter" idx="12"/>
          </p:nvPr>
        </p:nvSpPr>
        <p:spPr>
          <a:ln/>
        </p:spPr>
        <p:txBody>
          <a:bodyPr/>
          <a:lstStyle>
            <a:lvl1pPr>
              <a:defRPr/>
            </a:lvl1pPr>
          </a:lstStyle>
          <a:p>
            <a:fld id="{B17FAAE4-24D5-40CE-A9FF-4EB071E780AE}" type="slidenum">
              <a:rPr lang="es-ES" altLang="en-US"/>
              <a:pPr/>
              <a:t>‹#›</a:t>
            </a:fld>
            <a:endParaRPr lang="es-ES" altLang="en-US"/>
          </a:p>
        </p:txBody>
      </p:sp>
    </p:spTree>
    <p:extLst>
      <p:ext uri="{BB962C8B-B14F-4D97-AF65-F5344CB8AC3E}">
        <p14:creationId xmlns:p14="http://schemas.microsoft.com/office/powerpoint/2010/main" val="2108327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endParaRPr lang="es-ES" altLang="en-US"/>
          </a:p>
        </p:txBody>
      </p:sp>
      <p:sp>
        <p:nvSpPr>
          <p:cNvPr id="5" name="Rectangle 5"/>
          <p:cNvSpPr>
            <a:spLocks noGrp="1" noChangeArrowheads="1"/>
          </p:cNvSpPr>
          <p:nvPr>
            <p:ph type="ftr" sz="quarter" idx="11"/>
          </p:nvPr>
        </p:nvSpPr>
        <p:spPr>
          <a:ln/>
        </p:spPr>
        <p:txBody>
          <a:bodyPr/>
          <a:lstStyle>
            <a:lvl1pPr>
              <a:defRPr/>
            </a:lvl1pPr>
          </a:lstStyle>
          <a:p>
            <a:endParaRPr lang="es-ES" altLang="en-US"/>
          </a:p>
        </p:txBody>
      </p:sp>
      <p:sp>
        <p:nvSpPr>
          <p:cNvPr id="6" name="Rectangle 6"/>
          <p:cNvSpPr>
            <a:spLocks noGrp="1" noChangeArrowheads="1"/>
          </p:cNvSpPr>
          <p:nvPr>
            <p:ph type="sldNum" sz="quarter" idx="12"/>
          </p:nvPr>
        </p:nvSpPr>
        <p:spPr>
          <a:ln/>
        </p:spPr>
        <p:txBody>
          <a:bodyPr/>
          <a:lstStyle>
            <a:lvl1pPr>
              <a:defRPr/>
            </a:lvl1pPr>
          </a:lstStyle>
          <a:p>
            <a:fld id="{18FA0CD4-BF3A-46DC-A79E-D28633D12C1A}" type="slidenum">
              <a:rPr lang="es-ES" altLang="en-US"/>
              <a:pPr/>
              <a:t>‹#›</a:t>
            </a:fld>
            <a:endParaRPr lang="es-ES" altLang="en-US"/>
          </a:p>
        </p:txBody>
      </p:sp>
    </p:spTree>
    <p:extLst>
      <p:ext uri="{BB962C8B-B14F-4D97-AF65-F5344CB8AC3E}">
        <p14:creationId xmlns:p14="http://schemas.microsoft.com/office/powerpoint/2010/main" val="3051749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s-ES" altLang="en-US"/>
          </a:p>
        </p:txBody>
      </p:sp>
      <p:sp>
        <p:nvSpPr>
          <p:cNvPr id="5" name="Rectangle 5"/>
          <p:cNvSpPr>
            <a:spLocks noGrp="1" noChangeArrowheads="1"/>
          </p:cNvSpPr>
          <p:nvPr>
            <p:ph type="ftr" sz="quarter" idx="11"/>
          </p:nvPr>
        </p:nvSpPr>
        <p:spPr>
          <a:ln/>
        </p:spPr>
        <p:txBody>
          <a:bodyPr/>
          <a:lstStyle>
            <a:lvl1pPr>
              <a:defRPr/>
            </a:lvl1pPr>
          </a:lstStyle>
          <a:p>
            <a:endParaRPr lang="es-ES" altLang="en-US"/>
          </a:p>
        </p:txBody>
      </p:sp>
      <p:sp>
        <p:nvSpPr>
          <p:cNvPr id="6" name="Rectangle 6"/>
          <p:cNvSpPr>
            <a:spLocks noGrp="1" noChangeArrowheads="1"/>
          </p:cNvSpPr>
          <p:nvPr>
            <p:ph type="sldNum" sz="quarter" idx="12"/>
          </p:nvPr>
        </p:nvSpPr>
        <p:spPr>
          <a:ln/>
        </p:spPr>
        <p:txBody>
          <a:bodyPr/>
          <a:lstStyle>
            <a:lvl1pPr>
              <a:defRPr/>
            </a:lvl1pPr>
          </a:lstStyle>
          <a:p>
            <a:fld id="{60803DD4-28DA-4078-A696-B4FB4B7F7D7D}" type="slidenum">
              <a:rPr lang="es-ES" altLang="en-US"/>
              <a:pPr/>
              <a:t>‹#›</a:t>
            </a:fld>
            <a:endParaRPr lang="es-ES" altLang="en-US"/>
          </a:p>
        </p:txBody>
      </p:sp>
    </p:spTree>
    <p:extLst>
      <p:ext uri="{BB962C8B-B14F-4D97-AF65-F5344CB8AC3E}">
        <p14:creationId xmlns:p14="http://schemas.microsoft.com/office/powerpoint/2010/main" val="19431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endParaRPr lang="es-ES" altLang="en-US"/>
          </a:p>
        </p:txBody>
      </p:sp>
      <p:sp>
        <p:nvSpPr>
          <p:cNvPr id="6" name="Rectangle 5"/>
          <p:cNvSpPr>
            <a:spLocks noGrp="1" noChangeArrowheads="1"/>
          </p:cNvSpPr>
          <p:nvPr>
            <p:ph type="ftr" sz="quarter" idx="11"/>
          </p:nvPr>
        </p:nvSpPr>
        <p:spPr>
          <a:ln/>
        </p:spPr>
        <p:txBody>
          <a:bodyPr/>
          <a:lstStyle>
            <a:lvl1pPr>
              <a:defRPr/>
            </a:lvl1pPr>
          </a:lstStyle>
          <a:p>
            <a:endParaRPr lang="es-ES" altLang="en-US"/>
          </a:p>
        </p:txBody>
      </p:sp>
      <p:sp>
        <p:nvSpPr>
          <p:cNvPr id="7" name="Rectangle 6"/>
          <p:cNvSpPr>
            <a:spLocks noGrp="1" noChangeArrowheads="1"/>
          </p:cNvSpPr>
          <p:nvPr>
            <p:ph type="sldNum" sz="quarter" idx="12"/>
          </p:nvPr>
        </p:nvSpPr>
        <p:spPr>
          <a:ln/>
        </p:spPr>
        <p:txBody>
          <a:bodyPr/>
          <a:lstStyle>
            <a:lvl1pPr>
              <a:defRPr/>
            </a:lvl1pPr>
          </a:lstStyle>
          <a:p>
            <a:fld id="{C76D3BCC-7452-4CE0-B7E1-1508B06FB591}" type="slidenum">
              <a:rPr lang="es-ES" altLang="en-US"/>
              <a:pPr/>
              <a:t>‹#›</a:t>
            </a:fld>
            <a:endParaRPr lang="es-ES" altLang="en-US"/>
          </a:p>
        </p:txBody>
      </p:sp>
    </p:spTree>
    <p:extLst>
      <p:ext uri="{BB962C8B-B14F-4D97-AF65-F5344CB8AC3E}">
        <p14:creationId xmlns:p14="http://schemas.microsoft.com/office/powerpoint/2010/main" val="532266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endParaRPr lang="es-ES" altLang="en-US"/>
          </a:p>
        </p:txBody>
      </p:sp>
      <p:sp>
        <p:nvSpPr>
          <p:cNvPr id="8" name="Rectangle 5"/>
          <p:cNvSpPr>
            <a:spLocks noGrp="1" noChangeArrowheads="1"/>
          </p:cNvSpPr>
          <p:nvPr>
            <p:ph type="ftr" sz="quarter" idx="11"/>
          </p:nvPr>
        </p:nvSpPr>
        <p:spPr>
          <a:ln/>
        </p:spPr>
        <p:txBody>
          <a:bodyPr/>
          <a:lstStyle>
            <a:lvl1pPr>
              <a:defRPr/>
            </a:lvl1pPr>
          </a:lstStyle>
          <a:p>
            <a:endParaRPr lang="es-ES" altLang="en-US"/>
          </a:p>
        </p:txBody>
      </p:sp>
      <p:sp>
        <p:nvSpPr>
          <p:cNvPr id="9" name="Rectangle 6"/>
          <p:cNvSpPr>
            <a:spLocks noGrp="1" noChangeArrowheads="1"/>
          </p:cNvSpPr>
          <p:nvPr>
            <p:ph type="sldNum" sz="quarter" idx="12"/>
          </p:nvPr>
        </p:nvSpPr>
        <p:spPr>
          <a:ln/>
        </p:spPr>
        <p:txBody>
          <a:bodyPr/>
          <a:lstStyle>
            <a:lvl1pPr>
              <a:defRPr/>
            </a:lvl1pPr>
          </a:lstStyle>
          <a:p>
            <a:fld id="{7790A2DE-EA61-4177-B73E-F6353DEF04A8}" type="slidenum">
              <a:rPr lang="es-ES" altLang="en-US"/>
              <a:pPr/>
              <a:t>‹#›</a:t>
            </a:fld>
            <a:endParaRPr lang="es-ES" altLang="en-US"/>
          </a:p>
        </p:txBody>
      </p:sp>
    </p:spTree>
    <p:extLst>
      <p:ext uri="{BB962C8B-B14F-4D97-AF65-F5344CB8AC3E}">
        <p14:creationId xmlns:p14="http://schemas.microsoft.com/office/powerpoint/2010/main" val="1679229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endParaRPr lang="es-ES" altLang="en-US"/>
          </a:p>
        </p:txBody>
      </p:sp>
      <p:sp>
        <p:nvSpPr>
          <p:cNvPr id="4" name="Rectangle 5"/>
          <p:cNvSpPr>
            <a:spLocks noGrp="1" noChangeArrowheads="1"/>
          </p:cNvSpPr>
          <p:nvPr>
            <p:ph type="ftr" sz="quarter" idx="11"/>
          </p:nvPr>
        </p:nvSpPr>
        <p:spPr>
          <a:ln/>
        </p:spPr>
        <p:txBody>
          <a:bodyPr/>
          <a:lstStyle>
            <a:lvl1pPr>
              <a:defRPr/>
            </a:lvl1pPr>
          </a:lstStyle>
          <a:p>
            <a:endParaRPr lang="es-ES" altLang="en-US"/>
          </a:p>
        </p:txBody>
      </p:sp>
      <p:sp>
        <p:nvSpPr>
          <p:cNvPr id="5" name="Rectangle 6"/>
          <p:cNvSpPr>
            <a:spLocks noGrp="1" noChangeArrowheads="1"/>
          </p:cNvSpPr>
          <p:nvPr>
            <p:ph type="sldNum" sz="quarter" idx="12"/>
          </p:nvPr>
        </p:nvSpPr>
        <p:spPr>
          <a:ln/>
        </p:spPr>
        <p:txBody>
          <a:bodyPr/>
          <a:lstStyle>
            <a:lvl1pPr>
              <a:defRPr/>
            </a:lvl1pPr>
          </a:lstStyle>
          <a:p>
            <a:fld id="{DB38DC96-A78F-4942-9A8B-7099081BC0A8}" type="slidenum">
              <a:rPr lang="es-ES" altLang="en-US"/>
              <a:pPr/>
              <a:t>‹#›</a:t>
            </a:fld>
            <a:endParaRPr lang="es-ES" altLang="en-US"/>
          </a:p>
        </p:txBody>
      </p:sp>
    </p:spTree>
    <p:extLst>
      <p:ext uri="{BB962C8B-B14F-4D97-AF65-F5344CB8AC3E}">
        <p14:creationId xmlns:p14="http://schemas.microsoft.com/office/powerpoint/2010/main" val="4247838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s-ES" altLang="en-US"/>
          </a:p>
        </p:txBody>
      </p:sp>
      <p:sp>
        <p:nvSpPr>
          <p:cNvPr id="3" name="Rectangle 5"/>
          <p:cNvSpPr>
            <a:spLocks noGrp="1" noChangeArrowheads="1"/>
          </p:cNvSpPr>
          <p:nvPr>
            <p:ph type="ftr" sz="quarter" idx="11"/>
          </p:nvPr>
        </p:nvSpPr>
        <p:spPr>
          <a:ln/>
        </p:spPr>
        <p:txBody>
          <a:bodyPr/>
          <a:lstStyle>
            <a:lvl1pPr>
              <a:defRPr/>
            </a:lvl1pPr>
          </a:lstStyle>
          <a:p>
            <a:endParaRPr lang="es-ES" altLang="en-US"/>
          </a:p>
        </p:txBody>
      </p:sp>
      <p:sp>
        <p:nvSpPr>
          <p:cNvPr id="4" name="Rectangle 6"/>
          <p:cNvSpPr>
            <a:spLocks noGrp="1" noChangeArrowheads="1"/>
          </p:cNvSpPr>
          <p:nvPr>
            <p:ph type="sldNum" sz="quarter" idx="12"/>
          </p:nvPr>
        </p:nvSpPr>
        <p:spPr>
          <a:ln/>
        </p:spPr>
        <p:txBody>
          <a:bodyPr/>
          <a:lstStyle>
            <a:lvl1pPr>
              <a:defRPr/>
            </a:lvl1pPr>
          </a:lstStyle>
          <a:p>
            <a:fld id="{7F984DAF-9099-48FF-9D6C-43A515A15BD5}" type="slidenum">
              <a:rPr lang="es-ES" altLang="en-US"/>
              <a:pPr/>
              <a:t>‹#›</a:t>
            </a:fld>
            <a:endParaRPr lang="es-ES" altLang="en-US"/>
          </a:p>
        </p:txBody>
      </p:sp>
    </p:spTree>
    <p:extLst>
      <p:ext uri="{BB962C8B-B14F-4D97-AF65-F5344CB8AC3E}">
        <p14:creationId xmlns:p14="http://schemas.microsoft.com/office/powerpoint/2010/main" val="2277996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s-ES" altLang="en-US"/>
          </a:p>
        </p:txBody>
      </p:sp>
      <p:sp>
        <p:nvSpPr>
          <p:cNvPr id="6" name="Rectangle 5"/>
          <p:cNvSpPr>
            <a:spLocks noGrp="1" noChangeArrowheads="1"/>
          </p:cNvSpPr>
          <p:nvPr>
            <p:ph type="ftr" sz="quarter" idx="11"/>
          </p:nvPr>
        </p:nvSpPr>
        <p:spPr>
          <a:ln/>
        </p:spPr>
        <p:txBody>
          <a:bodyPr/>
          <a:lstStyle>
            <a:lvl1pPr>
              <a:defRPr/>
            </a:lvl1pPr>
          </a:lstStyle>
          <a:p>
            <a:endParaRPr lang="es-ES" altLang="en-US"/>
          </a:p>
        </p:txBody>
      </p:sp>
      <p:sp>
        <p:nvSpPr>
          <p:cNvPr id="7" name="Rectangle 6"/>
          <p:cNvSpPr>
            <a:spLocks noGrp="1" noChangeArrowheads="1"/>
          </p:cNvSpPr>
          <p:nvPr>
            <p:ph type="sldNum" sz="quarter" idx="12"/>
          </p:nvPr>
        </p:nvSpPr>
        <p:spPr>
          <a:ln/>
        </p:spPr>
        <p:txBody>
          <a:bodyPr/>
          <a:lstStyle>
            <a:lvl1pPr>
              <a:defRPr/>
            </a:lvl1pPr>
          </a:lstStyle>
          <a:p>
            <a:fld id="{4D6ACBE0-47C0-4EB6-ADA9-6AF7741C30F6}" type="slidenum">
              <a:rPr lang="es-ES" altLang="en-US"/>
              <a:pPr/>
              <a:t>‹#›</a:t>
            </a:fld>
            <a:endParaRPr lang="es-ES" altLang="en-US"/>
          </a:p>
        </p:txBody>
      </p:sp>
    </p:spTree>
    <p:extLst>
      <p:ext uri="{BB962C8B-B14F-4D97-AF65-F5344CB8AC3E}">
        <p14:creationId xmlns:p14="http://schemas.microsoft.com/office/powerpoint/2010/main" val="3781633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s-ES" altLang="en-US"/>
          </a:p>
        </p:txBody>
      </p:sp>
      <p:sp>
        <p:nvSpPr>
          <p:cNvPr id="6" name="Rectangle 5"/>
          <p:cNvSpPr>
            <a:spLocks noGrp="1" noChangeArrowheads="1"/>
          </p:cNvSpPr>
          <p:nvPr>
            <p:ph type="ftr" sz="quarter" idx="11"/>
          </p:nvPr>
        </p:nvSpPr>
        <p:spPr>
          <a:ln/>
        </p:spPr>
        <p:txBody>
          <a:bodyPr/>
          <a:lstStyle>
            <a:lvl1pPr>
              <a:defRPr/>
            </a:lvl1pPr>
          </a:lstStyle>
          <a:p>
            <a:endParaRPr lang="es-ES" altLang="en-US"/>
          </a:p>
        </p:txBody>
      </p:sp>
      <p:sp>
        <p:nvSpPr>
          <p:cNvPr id="7" name="Rectangle 6"/>
          <p:cNvSpPr>
            <a:spLocks noGrp="1" noChangeArrowheads="1"/>
          </p:cNvSpPr>
          <p:nvPr>
            <p:ph type="sldNum" sz="quarter" idx="12"/>
          </p:nvPr>
        </p:nvSpPr>
        <p:spPr>
          <a:ln/>
        </p:spPr>
        <p:txBody>
          <a:bodyPr/>
          <a:lstStyle>
            <a:lvl1pPr>
              <a:defRPr/>
            </a:lvl1pPr>
          </a:lstStyle>
          <a:p>
            <a:fld id="{5D071A42-B13F-4E4B-87BB-D98931423FE2}" type="slidenum">
              <a:rPr lang="es-ES" altLang="en-US"/>
              <a:pPr/>
              <a:t>‹#›</a:t>
            </a:fld>
            <a:endParaRPr lang="es-ES" altLang="en-US"/>
          </a:p>
        </p:txBody>
      </p:sp>
    </p:spTree>
    <p:extLst>
      <p:ext uri="{BB962C8B-B14F-4D97-AF65-F5344CB8AC3E}">
        <p14:creationId xmlns:p14="http://schemas.microsoft.com/office/powerpoint/2010/main" val="393350644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hyperlink" Target="http://www.free-power-point-templates.com/" TargetMode="Externa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s-ES" altLang="en-US"/>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s-ES" altLang="en-US"/>
              <a:t>Haga clic para modificar el estilo de texto del patrón</a:t>
            </a:r>
          </a:p>
          <a:p>
            <a:pPr lvl="1"/>
            <a:r>
              <a:rPr lang="es-ES" altLang="en-US"/>
              <a:t>Segundo nivel</a:t>
            </a:r>
          </a:p>
          <a:p>
            <a:pPr lvl="2"/>
            <a:r>
              <a:rPr lang="es-ES" altLang="en-US"/>
              <a:t>Tercer nivel</a:t>
            </a:r>
          </a:p>
          <a:p>
            <a:pPr lvl="3"/>
            <a:r>
              <a:rPr lang="es-ES" altLang="en-US"/>
              <a:t>Cuarto nivel</a:t>
            </a:r>
          </a:p>
          <a:p>
            <a:pPr lvl="4"/>
            <a:r>
              <a:rPr lang="es-ES" altLang="en-US"/>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eaLnBrk="1" hangingPunct="1">
              <a:defRPr sz="1400"/>
            </a:lvl1pPr>
          </a:lstStyle>
          <a:p>
            <a:endParaRPr lang="es-E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s-E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9AF78C21-130F-4D51-A769-99D887D79296}" type="slidenum">
              <a:rPr lang="es-ES" altLang="en-US"/>
              <a:pPr/>
              <a:t>‹#›</a:t>
            </a:fld>
            <a:endParaRPr lang="es-ES" altLang="en-US"/>
          </a:p>
        </p:txBody>
      </p:sp>
      <p:sp>
        <p:nvSpPr>
          <p:cNvPr id="1031" name="TextBox 1"/>
          <p:cNvSpPr txBox="1">
            <a:spLocks noChangeArrowheads="1"/>
          </p:cNvSpPr>
          <p:nvPr userDrawn="1"/>
        </p:nvSpPr>
        <p:spPr bwMode="auto">
          <a:xfrm>
            <a:off x="0" y="6858000"/>
            <a:ext cx="53641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200">
                <a:hlinkClick r:id="rId14"/>
              </a:rPr>
              <a:t>http://www.free-power-point-templates.com</a:t>
            </a:r>
            <a:endParaRPr lang="en-US" altLang="en-US" sz="120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Arial" charset="0"/>
          <a:cs typeface="Arial" charset="0"/>
        </a:defRPr>
      </a:lvl2pPr>
      <a:lvl3pPr algn="ctr" rtl="0" eaLnBrk="0" fontAlgn="base" hangingPunct="0">
        <a:spcBef>
          <a:spcPct val="0"/>
        </a:spcBef>
        <a:spcAft>
          <a:spcPct val="0"/>
        </a:spcAft>
        <a:defRPr sz="4400">
          <a:solidFill>
            <a:schemeClr val="tx2"/>
          </a:solidFill>
          <a:latin typeface="Arial" charset="0"/>
          <a:ea typeface="Arial" charset="0"/>
          <a:cs typeface="Arial" charset="0"/>
        </a:defRPr>
      </a:lvl3pPr>
      <a:lvl4pPr algn="ctr" rtl="0" eaLnBrk="0" fontAlgn="base" hangingPunct="0">
        <a:spcBef>
          <a:spcPct val="0"/>
        </a:spcBef>
        <a:spcAft>
          <a:spcPct val="0"/>
        </a:spcAft>
        <a:defRPr sz="4400">
          <a:solidFill>
            <a:schemeClr val="tx2"/>
          </a:solidFill>
          <a:latin typeface="Arial" charset="0"/>
          <a:ea typeface="Arial" charset="0"/>
          <a:cs typeface="Arial" charset="0"/>
        </a:defRPr>
      </a:lvl4pPr>
      <a:lvl5pPr algn="ctr" rtl="0" eaLnBrk="0" fontAlgn="base" hangingPunct="0">
        <a:spcBef>
          <a:spcPct val="0"/>
        </a:spcBef>
        <a:spcAft>
          <a:spcPct val="0"/>
        </a:spcAft>
        <a:defRPr sz="4400">
          <a:solidFill>
            <a:schemeClr val="tx2"/>
          </a:solidFill>
          <a:latin typeface="Arial" charset="0"/>
          <a:ea typeface="Arial" charset="0"/>
          <a:cs typeface="Arial" charset="0"/>
        </a:defRPr>
      </a:lvl5pPr>
      <a:lvl6pPr marL="457200" algn="ctr" rtl="0" fontAlgn="base">
        <a:spcBef>
          <a:spcPct val="0"/>
        </a:spcBef>
        <a:spcAft>
          <a:spcPct val="0"/>
        </a:spcAft>
        <a:defRPr sz="4400">
          <a:solidFill>
            <a:schemeClr val="tx2"/>
          </a:solidFill>
          <a:latin typeface="Arial" charset="0"/>
          <a:ea typeface="Arial" charset="0"/>
          <a:cs typeface="Arial" charset="0"/>
        </a:defRPr>
      </a:lvl6pPr>
      <a:lvl7pPr marL="914400" algn="ctr" rtl="0" fontAlgn="base">
        <a:spcBef>
          <a:spcPct val="0"/>
        </a:spcBef>
        <a:spcAft>
          <a:spcPct val="0"/>
        </a:spcAft>
        <a:defRPr sz="4400">
          <a:solidFill>
            <a:schemeClr val="tx2"/>
          </a:solidFill>
          <a:latin typeface="Arial" charset="0"/>
          <a:ea typeface="Arial" charset="0"/>
          <a:cs typeface="Arial" charset="0"/>
        </a:defRPr>
      </a:lvl7pPr>
      <a:lvl8pPr marL="1371600" algn="ctr" rtl="0" fontAlgn="base">
        <a:spcBef>
          <a:spcPct val="0"/>
        </a:spcBef>
        <a:spcAft>
          <a:spcPct val="0"/>
        </a:spcAft>
        <a:defRPr sz="4400">
          <a:solidFill>
            <a:schemeClr val="tx2"/>
          </a:solidFill>
          <a:latin typeface="Arial" charset="0"/>
          <a:ea typeface="Arial" charset="0"/>
          <a:cs typeface="Arial" charset="0"/>
        </a:defRPr>
      </a:lvl8pPr>
      <a:lvl9pPr marL="1828800" algn="ctr" rtl="0" fontAlgn="base">
        <a:spcBef>
          <a:spcPct val="0"/>
        </a:spcBef>
        <a:spcAft>
          <a:spcPct val="0"/>
        </a:spcAft>
        <a:defRPr sz="4400">
          <a:solidFill>
            <a:schemeClr val="tx2"/>
          </a:solidFill>
          <a:latin typeface="Arial" charset="0"/>
          <a:ea typeface="Arial" charset="0"/>
          <a:cs typeface="Arial"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hyperlink" Target="mailto:celliott@concord.edu" TargetMode="External"/><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hyperlink" Target="http://er.educause.edu/articles/2015/6/whats-next-for-the-lms" TargetMode="External"/><Relationship Id="rId4" Type="http://schemas.openxmlformats.org/officeDocument/2006/relationships/hyperlink" Target="http://unizin.org/" TargetMode="External"/><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hyperlink" Target="https://www.reference.com/history/digital-technology-93efbf266360578c" TargetMode="External"/><Relationship Id="rId4" Type="http://schemas.openxmlformats.org/officeDocument/2006/relationships/hyperlink" Target="http://er.educause.edu/articles/2015/6/six-trajectories-for-digital-technology-in-higher-education" TargetMode="External"/><Relationship Id="rId5" Type="http://schemas.openxmlformats.org/officeDocument/2006/relationships/hyperlink" Target="http://www.healthcareitnews.com/news/idc-pegs-digital-transformation-market-20-trillion" TargetMode="External"/><Relationship Id="rId6" Type="http://schemas.openxmlformats.org/officeDocument/2006/relationships/hyperlink" Target="http://sloanreview.mit.edu/article/unexpected-benefits-of-digital-transformation/" TargetMode="External"/><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hyperlink" Target="mailto:celliott@concord.edu" TargetMode="External"/><Relationship Id="rId4" Type="http://schemas.openxmlformats.org/officeDocument/2006/relationships/hyperlink" Target="http://charlesaelliott.com/presentations" TargetMode="External"/><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s://www.reference.com/history/digital-technology-93efbf266360578c"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er.educause.edu/articles/2015/6/six-trajectories-for-digital-technology-in-higher-education"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s://en.wikipedia.org/wiki/Adaptive_learning"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158" name="Rectangle 110"/>
          <p:cNvSpPr>
            <a:spLocks noGrp="1" noChangeArrowheads="1"/>
          </p:cNvSpPr>
          <p:nvPr>
            <p:ph type="ctrTitle"/>
          </p:nvPr>
        </p:nvSpPr>
        <p:spPr>
          <a:xfrm>
            <a:off x="251520" y="4365104"/>
            <a:ext cx="5617319" cy="544512"/>
          </a:xfrm>
        </p:spPr>
        <p:txBody>
          <a:bodyPr anchor="ctr"/>
          <a:lstStyle/>
          <a:p>
            <a:pPr algn="l" eaLnBrk="1" hangingPunct="1"/>
            <a:r>
              <a:rPr lang="es-UY" altLang="en-US" sz="4400" b="1" dirty="0">
                <a:solidFill>
                  <a:schemeClr val="bg1"/>
                </a:solidFill>
              </a:rPr>
              <a:t>Digital Technology in </a:t>
            </a:r>
            <a:r>
              <a:rPr lang="es-UY" altLang="en-US" sz="4400" b="1" dirty="0" err="1">
                <a:solidFill>
                  <a:schemeClr val="bg1"/>
                </a:solidFill>
              </a:rPr>
              <a:t>Higher</a:t>
            </a:r>
            <a:r>
              <a:rPr lang="es-UY" altLang="en-US" sz="4400" b="1" dirty="0">
                <a:solidFill>
                  <a:schemeClr val="bg1"/>
                </a:solidFill>
              </a:rPr>
              <a:t> </a:t>
            </a:r>
            <a:r>
              <a:rPr lang="es-UY" altLang="en-US" sz="4400" b="1" dirty="0" err="1">
                <a:solidFill>
                  <a:schemeClr val="bg1"/>
                </a:solidFill>
              </a:rPr>
              <a:t>Education</a:t>
            </a:r>
            <a:endParaRPr lang="es-ES" altLang="en-US" sz="4400" b="1" dirty="0">
              <a:solidFill>
                <a:schemeClr val="bg1"/>
              </a:solidFill>
            </a:endParaRPr>
          </a:p>
        </p:txBody>
      </p:sp>
      <p:sp>
        <p:nvSpPr>
          <p:cNvPr id="2167" name="Rectangle 119"/>
          <p:cNvSpPr>
            <a:spLocks noChangeArrowheads="1"/>
          </p:cNvSpPr>
          <p:nvPr/>
        </p:nvSpPr>
        <p:spPr bwMode="auto">
          <a:xfrm>
            <a:off x="323850" y="5589240"/>
            <a:ext cx="3384550" cy="9758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s-UY" altLang="en-US" sz="1800" b="1" dirty="0">
                <a:solidFill>
                  <a:schemeClr val="bg1"/>
                </a:solidFill>
              </a:rPr>
              <a:t>Chuck Elliott, M.S., M.P.A.</a:t>
            </a:r>
          </a:p>
          <a:p>
            <a:pPr eaLnBrk="1" hangingPunct="1">
              <a:spcBef>
                <a:spcPct val="0"/>
              </a:spcBef>
              <a:buFontTx/>
              <a:buNone/>
            </a:pPr>
            <a:r>
              <a:rPr lang="es-UY" altLang="en-US" sz="1800" b="1" dirty="0">
                <a:solidFill>
                  <a:schemeClr val="bg1"/>
                </a:solidFill>
                <a:hlinkClick r:id="rId4"/>
              </a:rPr>
              <a:t>celliott@concord.edu</a:t>
            </a:r>
            <a:endParaRPr lang="es-UY" altLang="en-US" sz="1800" b="1"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1296144"/>
          </a:xfrm>
        </p:spPr>
        <p:txBody>
          <a:bodyPr/>
          <a:lstStyle/>
          <a:p>
            <a:r>
              <a:rPr lang="en-US" dirty="0"/>
              <a:t>The Next-Generation Learning Management System (LMS)</a:t>
            </a:r>
          </a:p>
        </p:txBody>
      </p:sp>
      <p:sp>
        <p:nvSpPr>
          <p:cNvPr id="3" name="Content Placeholder 2"/>
          <p:cNvSpPr>
            <a:spLocks noGrp="1"/>
          </p:cNvSpPr>
          <p:nvPr>
            <p:ph idx="1"/>
          </p:nvPr>
        </p:nvSpPr>
        <p:spPr>
          <a:xfrm>
            <a:off x="457200" y="2132856"/>
            <a:ext cx="8229600" cy="3993307"/>
          </a:xfrm>
        </p:spPr>
        <p:txBody>
          <a:bodyPr/>
          <a:lstStyle/>
          <a:p>
            <a:r>
              <a:rPr lang="en-US" sz="2400" dirty="0"/>
              <a:t>Ninety nine percent of institutions have an LMS.  Vast majority of faculty use it.</a:t>
            </a:r>
          </a:p>
          <a:p>
            <a:r>
              <a:rPr lang="en-US" sz="2400" dirty="0" err="1"/>
              <a:t>Approx</a:t>
            </a:r>
            <a:r>
              <a:rPr lang="en-US" sz="2400" dirty="0"/>
              <a:t> 15% of institutions looking to replace their LMS</a:t>
            </a:r>
          </a:p>
          <a:p>
            <a:r>
              <a:rPr lang="en-US" sz="2400" dirty="0"/>
              <a:t>LMS 2.0?  See Malcolm Brown, Joanne </a:t>
            </a:r>
            <a:r>
              <a:rPr lang="en-US" sz="2400" dirty="0" err="1"/>
              <a:t>Dehoney</a:t>
            </a:r>
            <a:r>
              <a:rPr lang="en-US" sz="2400" dirty="0"/>
              <a:t>, and Nancy Millichap, "</a:t>
            </a:r>
            <a:r>
              <a:rPr lang="en-US" sz="2400" b="1" dirty="0">
                <a:hlinkClick r:id="rId3"/>
              </a:rPr>
              <a:t>What's Next for the LMS?</a:t>
            </a:r>
            <a:r>
              <a:rPr lang="en-US" sz="2400" dirty="0"/>
              <a:t>" </a:t>
            </a:r>
            <a:r>
              <a:rPr lang="en-US" sz="2400" i="1" dirty="0"/>
              <a:t>EDUCAUSE Review</a:t>
            </a:r>
            <a:r>
              <a:rPr lang="en-US" sz="2400" dirty="0"/>
              <a:t> 50, no. 4 (July/August 2015).</a:t>
            </a:r>
          </a:p>
          <a:p>
            <a:r>
              <a:rPr lang="en-US" sz="2400" dirty="0"/>
              <a:t>Consortium for next-generation LMS at </a:t>
            </a:r>
            <a:r>
              <a:rPr lang="en-US" sz="2400" dirty="0">
                <a:hlinkClick r:id="rId4"/>
              </a:rPr>
              <a:t>http://unizin.org/</a:t>
            </a:r>
            <a:endParaRPr lang="en-US" sz="2400" dirty="0"/>
          </a:p>
          <a:p>
            <a:endParaRPr lang="en-US" sz="2400" dirty="0"/>
          </a:p>
        </p:txBody>
      </p:sp>
    </p:spTree>
    <p:extLst>
      <p:ext uri="{BB962C8B-B14F-4D97-AF65-F5344CB8AC3E}">
        <p14:creationId xmlns:p14="http://schemas.microsoft.com/office/powerpoint/2010/main" val="9170057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1143000"/>
          </a:xfrm>
        </p:spPr>
        <p:txBody>
          <a:bodyPr/>
          <a:lstStyle/>
          <a:p>
            <a:r>
              <a:rPr lang="en-US" sz="3600" dirty="0"/>
              <a:t>Learning Analytics and Integrated Planning and Advising Services (IPAS)</a:t>
            </a:r>
          </a:p>
        </p:txBody>
      </p:sp>
      <p:sp>
        <p:nvSpPr>
          <p:cNvPr id="3" name="Content Placeholder 2"/>
          <p:cNvSpPr>
            <a:spLocks noGrp="1"/>
          </p:cNvSpPr>
          <p:nvPr>
            <p:ph idx="1"/>
          </p:nvPr>
        </p:nvSpPr>
        <p:spPr>
          <a:xfrm>
            <a:off x="457200" y="2060848"/>
            <a:ext cx="8229600" cy="4065315"/>
          </a:xfrm>
        </p:spPr>
        <p:txBody>
          <a:bodyPr/>
          <a:lstStyle/>
          <a:p>
            <a:r>
              <a:rPr lang="en-US" sz="2800" dirty="0"/>
              <a:t>Analytics are intended to promote student success.  Many LMS vendors provide an analytics module.  $$$</a:t>
            </a:r>
          </a:p>
          <a:p>
            <a:r>
              <a:rPr lang="en-US" sz="2800" dirty="0"/>
              <a:t>Analytics are part of IPAS</a:t>
            </a:r>
          </a:p>
          <a:p>
            <a:pPr lvl="1"/>
            <a:r>
              <a:rPr lang="en-US" sz="1400" dirty="0"/>
              <a:t>“Education planning (identifying the degree and the best path to its achievement)</a:t>
            </a:r>
          </a:p>
          <a:p>
            <a:pPr lvl="1"/>
            <a:r>
              <a:rPr lang="en-US" sz="1400" dirty="0"/>
              <a:t>Progress tracking (asking whether the learner is on course toward degree completion)</a:t>
            </a:r>
          </a:p>
          <a:p>
            <a:pPr lvl="1"/>
            <a:r>
              <a:rPr lang="en-US" sz="1400" dirty="0"/>
              <a:t>Advising and counseling (offering services such as mentoring and tutoring)</a:t>
            </a:r>
          </a:p>
          <a:p>
            <a:pPr lvl="1"/>
            <a:r>
              <a:rPr lang="en-US" sz="1400" dirty="0"/>
              <a:t>Early-alert systems (initiating proactive intervention with at-risk students)”</a:t>
            </a:r>
          </a:p>
          <a:p>
            <a:r>
              <a:rPr lang="en-US" sz="2800" dirty="0"/>
              <a:t>This trajectory shows growing adoption</a:t>
            </a:r>
          </a:p>
        </p:txBody>
      </p:sp>
    </p:spTree>
    <p:extLst>
      <p:ext uri="{BB962C8B-B14F-4D97-AF65-F5344CB8AC3E}">
        <p14:creationId xmlns:p14="http://schemas.microsoft.com/office/powerpoint/2010/main" val="38919478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Transformation</a:t>
            </a:r>
          </a:p>
        </p:txBody>
      </p:sp>
      <p:sp>
        <p:nvSpPr>
          <p:cNvPr id="3" name="Content Placeholder 2"/>
          <p:cNvSpPr>
            <a:spLocks noGrp="1"/>
          </p:cNvSpPr>
          <p:nvPr>
            <p:ph idx="1"/>
          </p:nvPr>
        </p:nvSpPr>
        <p:spPr/>
        <p:txBody>
          <a:bodyPr/>
          <a:lstStyle/>
          <a:p>
            <a:r>
              <a:rPr lang="en-US" dirty="0"/>
              <a:t>DX refers to Digital Transformation</a:t>
            </a:r>
          </a:p>
          <a:p>
            <a:r>
              <a:rPr lang="en-US" dirty="0"/>
              <a:t>Think of your own institution.  How much of the information created, stored, taught, etc. is NOT digital?</a:t>
            </a:r>
          </a:p>
          <a:p>
            <a:r>
              <a:rPr lang="en-US" dirty="0"/>
              <a:t>A. fewer than 5 % of companies have made a full DX (1)</a:t>
            </a:r>
          </a:p>
          <a:p>
            <a:pPr lvl="1"/>
            <a:r>
              <a:rPr lang="en-US" dirty="0"/>
              <a:t>Higher Ed is a subset of the 5%</a:t>
            </a:r>
          </a:p>
          <a:p>
            <a:pPr lvl="1"/>
            <a:r>
              <a:rPr lang="en-US" dirty="0"/>
              <a:t>Is a full DX even possible in higher education?</a:t>
            </a:r>
          </a:p>
        </p:txBody>
      </p:sp>
    </p:spTree>
    <p:extLst>
      <p:ext uri="{BB962C8B-B14F-4D97-AF65-F5344CB8AC3E}">
        <p14:creationId xmlns:p14="http://schemas.microsoft.com/office/powerpoint/2010/main" val="3470770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Attributions</a:t>
            </a:r>
            <a:endParaRPr lang="en-US" dirty="0"/>
          </a:p>
        </p:txBody>
      </p:sp>
      <p:sp>
        <p:nvSpPr>
          <p:cNvPr id="3" name="Content Placeholder 2"/>
          <p:cNvSpPr>
            <a:spLocks noGrp="1"/>
          </p:cNvSpPr>
          <p:nvPr>
            <p:ph idx="1"/>
          </p:nvPr>
        </p:nvSpPr>
        <p:spPr/>
        <p:txBody>
          <a:bodyPr/>
          <a:lstStyle/>
          <a:p>
            <a:r>
              <a:rPr lang="en-US" dirty="0"/>
              <a:t>(1) </a:t>
            </a:r>
            <a:r>
              <a:rPr lang="en-US" sz="2400" dirty="0">
                <a:hlinkClick r:id="rId3"/>
              </a:rPr>
              <a:t>https://www.reference.com/history/digital-technology-93efbf266360578c</a:t>
            </a:r>
            <a:endParaRPr lang="en-US" sz="2400" dirty="0"/>
          </a:p>
          <a:p>
            <a:r>
              <a:rPr lang="en-US" dirty="0"/>
              <a:t>(2) </a:t>
            </a:r>
            <a:r>
              <a:rPr lang="en-US" altLang="en-US" sz="2400" dirty="0">
                <a:hlinkClick r:id="rId4"/>
              </a:rPr>
              <a:t>http://er.educause.edu/articles/2015/6/six-trajectories-for-digital-technology-in-higher-education</a:t>
            </a:r>
            <a:endParaRPr lang="en-US" altLang="en-US" sz="2400" dirty="0"/>
          </a:p>
          <a:p>
            <a:r>
              <a:rPr lang="en-US" dirty="0"/>
              <a:t>(3) </a:t>
            </a:r>
            <a:r>
              <a:rPr lang="en-US" altLang="en-US" sz="2400" dirty="0">
                <a:hlinkClick r:id="rId5"/>
              </a:rPr>
              <a:t>http://www.healthcareitnews.com/news/idc-pegs-digital-transformation-market-20-trillion</a:t>
            </a:r>
            <a:endParaRPr lang="en-US" altLang="en-US" sz="2400" dirty="0"/>
          </a:p>
          <a:p>
            <a:pPr marL="0" indent="0">
              <a:buNone/>
            </a:pPr>
            <a:r>
              <a:rPr lang="en-US" dirty="0"/>
              <a:t>Recommended Reading:</a:t>
            </a:r>
          </a:p>
          <a:p>
            <a:r>
              <a:rPr lang="en-US" altLang="en-US" sz="2400" dirty="0">
                <a:hlinkClick r:id="rId6"/>
              </a:rPr>
              <a:t>http://sloanreview.mit.edu/article/unexpected-benefits-of-digital-transformation/</a:t>
            </a:r>
            <a:endParaRPr lang="en-US" sz="2400" dirty="0"/>
          </a:p>
          <a:p>
            <a:endParaRPr lang="en-US" dirty="0"/>
          </a:p>
        </p:txBody>
      </p:sp>
    </p:spTree>
    <p:extLst>
      <p:ext uri="{BB962C8B-B14F-4D97-AF65-F5344CB8AC3E}">
        <p14:creationId xmlns:p14="http://schemas.microsoft.com/office/powerpoint/2010/main" val="36145599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p>
        </p:txBody>
      </p:sp>
      <p:sp>
        <p:nvSpPr>
          <p:cNvPr id="3" name="Content Placeholder 2"/>
          <p:cNvSpPr>
            <a:spLocks noGrp="1"/>
          </p:cNvSpPr>
          <p:nvPr>
            <p:ph idx="1"/>
          </p:nvPr>
        </p:nvSpPr>
        <p:spPr/>
        <p:txBody>
          <a:bodyPr/>
          <a:lstStyle/>
          <a:p>
            <a:pPr marL="0" indent="0">
              <a:buNone/>
            </a:pPr>
            <a:r>
              <a:rPr lang="en-US" dirty="0"/>
              <a:t>E-mail:	</a:t>
            </a:r>
            <a:r>
              <a:rPr lang="en-US" dirty="0">
                <a:hlinkClick r:id="rId3"/>
              </a:rPr>
              <a:t>celliott@concord.edu</a:t>
            </a:r>
            <a:endParaRPr lang="en-US" dirty="0"/>
          </a:p>
          <a:p>
            <a:pPr marL="0" indent="0">
              <a:buNone/>
            </a:pPr>
            <a:r>
              <a:rPr lang="en-US" dirty="0"/>
              <a:t>Office:	304.384.5334</a:t>
            </a:r>
          </a:p>
          <a:p>
            <a:pPr marL="0" indent="0">
              <a:buNone/>
            </a:pPr>
            <a:endParaRPr lang="en-US" dirty="0"/>
          </a:p>
          <a:p>
            <a:pPr marL="0" indent="0">
              <a:buNone/>
            </a:pPr>
            <a:r>
              <a:rPr lang="en-US" dirty="0"/>
              <a:t>This presentation is </a:t>
            </a:r>
            <a:r>
              <a:rPr lang="en-US"/>
              <a:t>online at:</a:t>
            </a:r>
            <a:endParaRPr lang="en-US" dirty="0"/>
          </a:p>
          <a:p>
            <a:pPr marL="0" indent="0">
              <a:buNone/>
            </a:pPr>
            <a:r>
              <a:rPr lang="en-US" dirty="0">
                <a:hlinkClick r:id="rId4"/>
              </a:rPr>
              <a:t>http://charlesaelliott.com/presentations</a:t>
            </a:r>
            <a:endParaRPr lang="en-US" dirty="0"/>
          </a:p>
          <a:p>
            <a:pPr marL="0" indent="0">
              <a:buNone/>
            </a:pPr>
            <a:endParaRPr lang="en-US" dirty="0"/>
          </a:p>
        </p:txBody>
      </p:sp>
    </p:spTree>
    <p:extLst>
      <p:ext uri="{BB962C8B-B14F-4D97-AF65-F5344CB8AC3E}">
        <p14:creationId xmlns:p14="http://schemas.microsoft.com/office/powerpoint/2010/main" val="31163472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71" y="692696"/>
            <a:ext cx="8229600" cy="1143000"/>
          </a:xfrm>
        </p:spPr>
        <p:txBody>
          <a:bodyPr/>
          <a:lstStyle/>
          <a:p>
            <a:r>
              <a:rPr lang="es-UY" altLang="en-US" dirty="0"/>
              <a:t>Digital Technology in </a:t>
            </a:r>
            <a:r>
              <a:rPr lang="es-UY" altLang="en-US" dirty="0" err="1"/>
              <a:t>Higher</a:t>
            </a:r>
            <a:r>
              <a:rPr lang="es-UY" altLang="en-US" dirty="0"/>
              <a:t> </a:t>
            </a:r>
            <a:r>
              <a:rPr lang="es-UY" altLang="en-US" dirty="0" err="1"/>
              <a:t>Education</a:t>
            </a:r>
            <a:endParaRPr lang="en-US" dirty="0"/>
          </a:p>
        </p:txBody>
      </p:sp>
      <p:sp>
        <p:nvSpPr>
          <p:cNvPr id="3" name="Content Placeholder 2"/>
          <p:cNvSpPr>
            <a:spLocks noGrp="1"/>
          </p:cNvSpPr>
          <p:nvPr>
            <p:ph idx="1"/>
          </p:nvPr>
        </p:nvSpPr>
        <p:spPr>
          <a:xfrm>
            <a:off x="457200" y="2564904"/>
            <a:ext cx="8229600" cy="3561259"/>
          </a:xfrm>
        </p:spPr>
        <p:txBody>
          <a:bodyPr/>
          <a:lstStyle/>
          <a:p>
            <a:r>
              <a:rPr lang="en-US" dirty="0"/>
              <a:t>Definitions</a:t>
            </a:r>
          </a:p>
          <a:p>
            <a:r>
              <a:rPr lang="en-US" dirty="0"/>
              <a:t>Contexts</a:t>
            </a:r>
          </a:p>
          <a:p>
            <a:r>
              <a:rPr lang="en-US" dirty="0"/>
              <a:t>Six Trajectories</a:t>
            </a:r>
          </a:p>
          <a:p>
            <a:r>
              <a:rPr lang="en-US" dirty="0"/>
              <a:t>Digital Transformation</a:t>
            </a:r>
          </a:p>
          <a:p>
            <a:r>
              <a:rPr lang="en-US" dirty="0"/>
              <a:t>Attributions</a:t>
            </a:r>
          </a:p>
          <a:p>
            <a:endParaRPr lang="en-US" dirty="0"/>
          </a:p>
          <a:p>
            <a:endParaRPr lang="en-US" dirty="0"/>
          </a:p>
        </p:txBody>
      </p:sp>
    </p:spTree>
    <p:extLst>
      <p:ext uri="{BB962C8B-B14F-4D97-AF65-F5344CB8AC3E}">
        <p14:creationId xmlns:p14="http://schemas.microsoft.com/office/powerpoint/2010/main" val="33654353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eaLnBrk="1" hangingPunct="1"/>
            <a:r>
              <a:rPr lang="en-US" altLang="en-US" dirty="0"/>
              <a:t>Definitions</a:t>
            </a:r>
          </a:p>
        </p:txBody>
      </p:sp>
      <p:sp>
        <p:nvSpPr>
          <p:cNvPr id="5" name="Content Placeholder 4"/>
          <p:cNvSpPr>
            <a:spLocks noGrp="1"/>
          </p:cNvSpPr>
          <p:nvPr>
            <p:ph idx="1"/>
          </p:nvPr>
        </p:nvSpPr>
        <p:spPr>
          <a:xfrm>
            <a:off x="457200" y="1600200"/>
            <a:ext cx="8229600" cy="5069160"/>
          </a:xfrm>
        </p:spPr>
        <p:txBody>
          <a:bodyPr/>
          <a:lstStyle/>
          <a:p>
            <a:pPr eaLnBrk="1" hangingPunct="1"/>
            <a:r>
              <a:rPr lang="en-US" altLang="en-US" sz="2800" dirty="0"/>
              <a:t>Digital technology creates, stores, transmits, reads, and plays or presents information that exists as zeroes and ones</a:t>
            </a:r>
          </a:p>
          <a:p>
            <a:pPr eaLnBrk="1" hangingPunct="1"/>
            <a:r>
              <a:rPr lang="en-US" sz="2800" b="1" dirty="0"/>
              <a:t>Digital technology</a:t>
            </a:r>
            <a:r>
              <a:rPr lang="en-US" sz="2800" dirty="0"/>
              <a:t> is a type of transfer that involves breaking a message or form of communication between two machines down into binary code. Binary code consists of all ones and zeros and can be reassembled upon being read by another piece of equipment that utilizes </a:t>
            </a:r>
            <a:r>
              <a:rPr lang="en-US" sz="2800" b="1" dirty="0"/>
              <a:t>digital technology</a:t>
            </a:r>
            <a:r>
              <a:rPr lang="en-US" sz="2800" dirty="0"/>
              <a:t>. </a:t>
            </a:r>
            <a:r>
              <a:rPr lang="en-US" sz="1800" dirty="0"/>
              <a:t>(</a:t>
            </a:r>
            <a:r>
              <a:rPr lang="en-US" sz="1800" dirty="0">
                <a:hlinkClick r:id="rId3"/>
              </a:rPr>
              <a:t>https://www.reference.com/history/digital-technology-93efbf266360578c</a:t>
            </a:r>
            <a:r>
              <a:rPr lang="en-US" sz="1800" dirty="0"/>
              <a:t>)</a:t>
            </a: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eaLnBrk="1" hangingPunct="1"/>
            <a:r>
              <a:rPr lang="en-US" altLang="en-US" dirty="0"/>
              <a:t>Contexts</a:t>
            </a:r>
          </a:p>
        </p:txBody>
      </p:sp>
      <p:sp>
        <p:nvSpPr>
          <p:cNvPr id="5" name="Content Placeholder 4"/>
          <p:cNvSpPr>
            <a:spLocks noGrp="1"/>
          </p:cNvSpPr>
          <p:nvPr>
            <p:ph idx="1"/>
          </p:nvPr>
        </p:nvSpPr>
        <p:spPr>
          <a:xfrm>
            <a:off x="457200" y="1600200"/>
            <a:ext cx="8229600" cy="5069160"/>
          </a:xfrm>
        </p:spPr>
        <p:txBody>
          <a:bodyPr/>
          <a:lstStyle/>
          <a:p>
            <a:pPr eaLnBrk="1" hangingPunct="1"/>
            <a:r>
              <a:rPr lang="en-US" altLang="en-US" dirty="0"/>
              <a:t>Two primary contexts for digital technology in higher education</a:t>
            </a:r>
          </a:p>
          <a:p>
            <a:pPr lvl="1" eaLnBrk="1" hangingPunct="1"/>
            <a:r>
              <a:rPr lang="en-US" altLang="en-US" i="1" dirty="0"/>
              <a:t>Academic Computing </a:t>
            </a:r>
            <a:r>
              <a:rPr lang="en-US" altLang="en-US" dirty="0"/>
              <a:t>which is primarily teaching and </a:t>
            </a:r>
            <a:r>
              <a:rPr lang="en-US" altLang="en-US" dirty="0" smtClean="0"/>
              <a:t>learning, many refer to this as </a:t>
            </a:r>
            <a:r>
              <a:rPr lang="en-US" altLang="en-US" b="1" dirty="0" smtClean="0"/>
              <a:t>educational technology</a:t>
            </a:r>
            <a:endParaRPr lang="en-US" altLang="en-US" b="1" dirty="0"/>
          </a:p>
          <a:p>
            <a:pPr lvl="1" eaLnBrk="1" hangingPunct="1"/>
            <a:r>
              <a:rPr lang="en-US" altLang="en-US" i="1" dirty="0"/>
              <a:t>Administrative Computing </a:t>
            </a:r>
            <a:r>
              <a:rPr lang="en-US" altLang="en-US" dirty="0"/>
              <a:t>which can be thought of as everything </a:t>
            </a:r>
            <a:r>
              <a:rPr lang="en-US" altLang="en-US" dirty="0" smtClean="0"/>
              <a:t>else; student information systems, payroll processing, etc.</a:t>
            </a:r>
          </a:p>
          <a:p>
            <a:pPr lvl="1" eaLnBrk="1" hangingPunct="1"/>
            <a:r>
              <a:rPr lang="en-US" altLang="en-US" dirty="0" smtClean="0"/>
              <a:t>Blurred lines. The gray area between the two is growing.</a:t>
            </a:r>
            <a:endParaRPr lang="en-US" altLang="en-US" dirty="0"/>
          </a:p>
        </p:txBody>
      </p:sp>
    </p:spTree>
    <p:extLst>
      <p:ext uri="{BB962C8B-B14F-4D97-AF65-F5344CB8AC3E}">
        <p14:creationId xmlns:p14="http://schemas.microsoft.com/office/powerpoint/2010/main" val="37265095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364902"/>
          </a:xfrm>
        </p:spPr>
        <p:txBody>
          <a:bodyPr/>
          <a:lstStyle/>
          <a:p>
            <a:r>
              <a:rPr lang="en-US" dirty="0"/>
              <a:t>Six Trajectories</a:t>
            </a:r>
            <a:br>
              <a:rPr lang="en-US" dirty="0"/>
            </a:br>
            <a:r>
              <a:rPr lang="en-US" sz="1400" dirty="0">
                <a:hlinkClick r:id="rId3"/>
              </a:rPr>
              <a:t>http://er.educause.edu/articles/2015/6/six-trajectories-for-digital-technology-in-higher-education</a:t>
            </a:r>
            <a:r>
              <a:rPr lang="en-US" dirty="0"/>
              <a:t/>
            </a:r>
            <a:br>
              <a:rPr lang="en-US" dirty="0"/>
            </a:br>
            <a:endParaRPr lang="en-US" dirty="0"/>
          </a:p>
        </p:txBody>
      </p:sp>
      <p:sp>
        <p:nvSpPr>
          <p:cNvPr id="3" name="Content Placeholder 2"/>
          <p:cNvSpPr>
            <a:spLocks noGrp="1"/>
          </p:cNvSpPr>
          <p:nvPr>
            <p:ph idx="1"/>
          </p:nvPr>
        </p:nvSpPr>
        <p:spPr/>
        <p:txBody>
          <a:bodyPr/>
          <a:lstStyle/>
          <a:p>
            <a:r>
              <a:rPr lang="en-US" sz="2800" dirty="0"/>
              <a:t>Device Ownership and Mobile-First</a:t>
            </a:r>
          </a:p>
          <a:p>
            <a:r>
              <a:rPr lang="en-US" sz="2800" dirty="0"/>
              <a:t>The Textbook and Open Educational Resources (OER)</a:t>
            </a:r>
          </a:p>
          <a:p>
            <a:r>
              <a:rPr lang="en-US" sz="2800" dirty="0"/>
              <a:t>Adaptive Learning Technology</a:t>
            </a:r>
          </a:p>
          <a:p>
            <a:r>
              <a:rPr lang="en-US" sz="2800" dirty="0"/>
              <a:t>Learning Spaces</a:t>
            </a:r>
          </a:p>
          <a:p>
            <a:r>
              <a:rPr lang="en-US" sz="2800" dirty="0"/>
              <a:t>The Next-Generation Learning Management System (LMS)</a:t>
            </a:r>
          </a:p>
          <a:p>
            <a:r>
              <a:rPr lang="en-US" sz="2800" dirty="0"/>
              <a:t>Learning Analytics and Integrated Planning and Advising Services (IPAS)</a:t>
            </a:r>
          </a:p>
          <a:p>
            <a:pPr lvl="1"/>
            <a:endParaRPr lang="en-US" sz="2400" dirty="0"/>
          </a:p>
        </p:txBody>
      </p:sp>
    </p:spTree>
    <p:extLst>
      <p:ext uri="{BB962C8B-B14F-4D97-AF65-F5344CB8AC3E}">
        <p14:creationId xmlns:p14="http://schemas.microsoft.com/office/powerpoint/2010/main" val="14878425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Device Ownership and Mobile-First</a:t>
            </a:r>
          </a:p>
        </p:txBody>
      </p:sp>
      <p:sp>
        <p:nvSpPr>
          <p:cNvPr id="3" name="Content Placeholder 2"/>
          <p:cNvSpPr>
            <a:spLocks noGrp="1"/>
          </p:cNvSpPr>
          <p:nvPr>
            <p:ph idx="1"/>
          </p:nvPr>
        </p:nvSpPr>
        <p:spPr/>
        <p:txBody>
          <a:bodyPr/>
          <a:lstStyle/>
          <a:p>
            <a:r>
              <a:rPr lang="en-US" sz="2800" dirty="0"/>
              <a:t>The digital divide has not been fully resolved.</a:t>
            </a:r>
          </a:p>
          <a:p>
            <a:pPr lvl="1"/>
            <a:r>
              <a:rPr lang="en-US" sz="2400" dirty="0"/>
              <a:t>Student ownership of smartphones is probably above 90%, tablets at 60</a:t>
            </a:r>
            <a:r>
              <a:rPr lang="en-US" sz="2400" dirty="0" smtClean="0"/>
              <a:t>%</a:t>
            </a:r>
          </a:p>
          <a:p>
            <a:pPr lvl="1"/>
            <a:r>
              <a:rPr lang="en-US" sz="2400" dirty="0" smtClean="0"/>
              <a:t>We IT folks are still figuring out ways to affordably take advantage of this growing ownership</a:t>
            </a:r>
            <a:endParaRPr lang="en-US" sz="2400" dirty="0"/>
          </a:p>
          <a:p>
            <a:r>
              <a:rPr lang="en-US" sz="2800" dirty="0"/>
              <a:t>Many institutions adopting a mobile-first approach</a:t>
            </a:r>
          </a:p>
          <a:p>
            <a:r>
              <a:rPr lang="en-US" sz="2800" dirty="0" smtClean="0"/>
              <a:t>Faculty and students enjoy unprecedented </a:t>
            </a:r>
            <a:r>
              <a:rPr lang="en-US" sz="2800" dirty="0"/>
              <a:t>independence from campus IT departments</a:t>
            </a:r>
          </a:p>
        </p:txBody>
      </p:sp>
    </p:spTree>
    <p:extLst>
      <p:ext uri="{BB962C8B-B14F-4D97-AF65-F5344CB8AC3E}">
        <p14:creationId xmlns:p14="http://schemas.microsoft.com/office/powerpoint/2010/main" val="37625881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0688"/>
            <a:ext cx="8229600" cy="1440160"/>
          </a:xfrm>
        </p:spPr>
        <p:txBody>
          <a:bodyPr/>
          <a:lstStyle/>
          <a:p>
            <a:r>
              <a:rPr lang="en-US" sz="3200" dirty="0"/>
              <a:t>The Textbook and Open Educational Resources (OER)</a:t>
            </a:r>
          </a:p>
        </p:txBody>
      </p:sp>
      <p:sp>
        <p:nvSpPr>
          <p:cNvPr id="3" name="Content Placeholder 2"/>
          <p:cNvSpPr>
            <a:spLocks noGrp="1"/>
          </p:cNvSpPr>
          <p:nvPr>
            <p:ph idx="1"/>
          </p:nvPr>
        </p:nvSpPr>
        <p:spPr>
          <a:xfrm>
            <a:off x="457200" y="2492896"/>
            <a:ext cx="8229600" cy="3633267"/>
          </a:xfrm>
        </p:spPr>
        <p:txBody>
          <a:bodyPr/>
          <a:lstStyle/>
          <a:p>
            <a:r>
              <a:rPr lang="en-US" dirty="0"/>
              <a:t>Textbook costs skyrocketing</a:t>
            </a:r>
          </a:p>
          <a:p>
            <a:r>
              <a:rPr lang="en-US" dirty="0"/>
              <a:t>Corresponding decline in textbook purchasing, made possible by OER</a:t>
            </a:r>
          </a:p>
          <a:p>
            <a:r>
              <a:rPr lang="en-US" dirty="0"/>
              <a:t>According to the ECAR 2013 student study, 71 percent of students used OER in 2013 (up from 25 percent in 2010)</a:t>
            </a:r>
          </a:p>
        </p:txBody>
      </p:sp>
    </p:spTree>
    <p:extLst>
      <p:ext uri="{BB962C8B-B14F-4D97-AF65-F5344CB8AC3E}">
        <p14:creationId xmlns:p14="http://schemas.microsoft.com/office/powerpoint/2010/main" val="18058660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Adaptive Learning Technology</a:t>
            </a:r>
          </a:p>
        </p:txBody>
      </p:sp>
      <p:sp>
        <p:nvSpPr>
          <p:cNvPr id="3" name="Content Placeholder 2"/>
          <p:cNvSpPr>
            <a:spLocks noGrp="1"/>
          </p:cNvSpPr>
          <p:nvPr>
            <p:ph idx="1"/>
          </p:nvPr>
        </p:nvSpPr>
        <p:spPr/>
        <p:txBody>
          <a:bodyPr/>
          <a:lstStyle/>
          <a:p>
            <a:r>
              <a:rPr lang="en-US" sz="2800" b="1" dirty="0"/>
              <a:t>Adaptive learning</a:t>
            </a:r>
            <a:r>
              <a:rPr lang="en-US" sz="2800" dirty="0"/>
              <a:t> is an educational method which uses computers as interactive teaching devices, and to orchestrate the allocation of human and mediated resources according to the unique needs of each learner. </a:t>
            </a:r>
            <a:r>
              <a:rPr lang="en-US" sz="1400" dirty="0"/>
              <a:t>(</a:t>
            </a:r>
            <a:r>
              <a:rPr lang="en-US" sz="2000" dirty="0">
                <a:hlinkClick r:id="rId3"/>
              </a:rPr>
              <a:t>https://en.wikipedia.org/wiki/Adaptive_learning</a:t>
            </a:r>
            <a:r>
              <a:rPr lang="en-US" sz="1400" dirty="0"/>
              <a:t>)</a:t>
            </a:r>
          </a:p>
          <a:p>
            <a:r>
              <a:rPr lang="en-US" sz="2800" dirty="0"/>
              <a:t>Publishers and universities are investing in adaptive learning (</a:t>
            </a:r>
            <a:r>
              <a:rPr lang="en-US" sz="2800" dirty="0" err="1"/>
              <a:t>MyLab</a:t>
            </a:r>
            <a:r>
              <a:rPr lang="en-US" sz="2800" dirty="0"/>
              <a:t>, ALEKS)</a:t>
            </a:r>
          </a:p>
          <a:p>
            <a:r>
              <a:rPr lang="en-US" sz="2800" dirty="0"/>
              <a:t>Allows students to take a non-linear approach to learning, think “playlists” which include all forms of media</a:t>
            </a:r>
          </a:p>
        </p:txBody>
      </p:sp>
    </p:spTree>
    <p:extLst>
      <p:ext uri="{BB962C8B-B14F-4D97-AF65-F5344CB8AC3E}">
        <p14:creationId xmlns:p14="http://schemas.microsoft.com/office/powerpoint/2010/main" val="7772552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Spaces</a:t>
            </a:r>
          </a:p>
        </p:txBody>
      </p:sp>
      <p:sp>
        <p:nvSpPr>
          <p:cNvPr id="3" name="Content Placeholder 2"/>
          <p:cNvSpPr>
            <a:spLocks noGrp="1"/>
          </p:cNvSpPr>
          <p:nvPr>
            <p:ph idx="1"/>
          </p:nvPr>
        </p:nvSpPr>
        <p:spPr/>
        <p:txBody>
          <a:bodyPr/>
          <a:lstStyle/>
          <a:p>
            <a:r>
              <a:rPr lang="en-US" dirty="0"/>
              <a:t>Physical spaces such as classrooms, computer labs, collaboration rooms, and makerspaces</a:t>
            </a:r>
          </a:p>
          <a:p>
            <a:r>
              <a:rPr lang="en-US" dirty="0"/>
              <a:t>Evolving toward places of discovery and construction</a:t>
            </a:r>
          </a:p>
        </p:txBody>
      </p:sp>
    </p:spTree>
    <p:extLst>
      <p:ext uri="{BB962C8B-B14F-4D97-AF65-F5344CB8AC3E}">
        <p14:creationId xmlns:p14="http://schemas.microsoft.com/office/powerpoint/2010/main" val="4156161535"/>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Custom 8">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EB8B2"/>
      </a:hlink>
      <a:folHlink>
        <a:srgbClr val="99CC00"/>
      </a:folHlink>
    </a:clrScheme>
    <a:fontScheme name="Diseño predeterminado">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6146</TotalTime>
  <Words>532</Words>
  <Application>Microsoft Macintosh PowerPoint</Application>
  <PresentationFormat>On-screen Show (4:3)</PresentationFormat>
  <Paragraphs>86</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Diseño predeterminado</vt:lpstr>
      <vt:lpstr>Digital Technology in Higher Education</vt:lpstr>
      <vt:lpstr>Digital Technology in Higher Education</vt:lpstr>
      <vt:lpstr>Definitions</vt:lpstr>
      <vt:lpstr>Contexts</vt:lpstr>
      <vt:lpstr>Six Trajectories http://er.educause.edu/articles/2015/6/six-trajectories-for-digital-technology-in-higher-education </vt:lpstr>
      <vt:lpstr>Device Ownership and Mobile-First</vt:lpstr>
      <vt:lpstr>The Textbook and Open Educational Resources (OER)</vt:lpstr>
      <vt:lpstr>Adaptive Learning Technology</vt:lpstr>
      <vt:lpstr>Learning Spaces</vt:lpstr>
      <vt:lpstr>The Next-Generation Learning Management System (LMS)</vt:lpstr>
      <vt:lpstr>Learning Analytics and Integrated Planning and Advising Services (IPAS)</vt:lpstr>
      <vt:lpstr>Digital Transformation</vt:lpstr>
      <vt:lpstr>Attributions</vt:lpstr>
      <vt:lpstr>Thank You!</vt:lpstr>
    </vt:vector>
  </TitlesOfParts>
  <Manager/>
  <Company/>
  <LinksUpToDate>false</LinksUpToDate>
  <SharedDoc>false</SharedDoc>
  <HyperlinkBase>http://www.free-power-point-templates.com/</HyperlinkBase>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
  <dc:creator>FPPT.com</dc:creator>
  <cp:keywords/>
  <dc:description/>
  <cp:lastModifiedBy>Chuck Elliott</cp:lastModifiedBy>
  <cp:revision>645</cp:revision>
  <dcterms:created xsi:type="dcterms:W3CDTF">2010-05-23T14:28:12Z</dcterms:created>
  <dcterms:modified xsi:type="dcterms:W3CDTF">2017-04-04T15:31:57Z</dcterms:modified>
  <cp:category/>
</cp:coreProperties>
</file>